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0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11"/>
    <p:restoredTop sz="99502"/>
  </p:normalViewPr>
  <p:slideViewPr>
    <p:cSldViewPr snapToObjects="1">
      <p:cViewPr>
        <p:scale>
          <a:sx n="70" d="100"/>
          <a:sy n="70" d="100"/>
        </p:scale>
        <p:origin x="312" y="120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 b="0" i="0">
                <a:latin typeface="NanumSquare"/>
                <a:ea typeface="NanumSquare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 b="0" i="0">
                <a:latin typeface="NanumSquare"/>
                <a:ea typeface="NanumSquare"/>
              </a:defRPr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 b="0" i="0">
                <a:latin typeface="NanumSquare"/>
                <a:ea typeface="NanumSquare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 b="0" i="0">
                <a:latin typeface="NanumSquare"/>
                <a:ea typeface="NanumSquare"/>
              </a:defRPr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anumSquare"/>
        <a:ea typeface="NanumSquare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anumSquare"/>
        <a:ea typeface="NanumSquare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anumSquare"/>
        <a:ea typeface="NanumSquare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anumSquare"/>
        <a:ea typeface="NanumSquare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anumSquare"/>
        <a:ea typeface="NanumSquare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10" Type="http://schemas.openxmlformats.org/officeDocument/2006/relationships/image" Target="../media/image23.png"  /><Relationship Id="rId11" Type="http://schemas.openxmlformats.org/officeDocument/2006/relationships/image" Target="../media/image15.png"  /><Relationship Id="rId2" Type="http://schemas.openxmlformats.org/officeDocument/2006/relationships/image" Target="../media/image1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84DE7EB-9B0E-12B3-8674-FE75265F6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D225BEAE-EB7A-975F-2456-8DE3CA0EA7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7556480" cy="1299734"/>
          </a:xfrm>
          <a:prstGeom prst="rect">
            <a:avLst/>
          </a:prstGeom>
        </p:spPr>
      </p:pic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6097968A-3CD5-D644-34C8-D9273350B4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575764"/>
            <a:ext cx="17556480" cy="1299734"/>
          </a:xfrm>
          <a:prstGeom prst="rect">
            <a:avLst/>
          </a:prstGeom>
        </p:spPr>
      </p:pic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AA199C34-4B5B-2493-4A2B-42E01AD2266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-177" t="57803" r="28510" b="-225"/>
          <a:stretch>
            <a:fillRect/>
          </a:stretch>
        </p:blipFill>
        <p:spPr>
          <a:xfrm>
            <a:off x="11915776" y="0"/>
            <a:ext cx="5640388" cy="3338703"/>
          </a:xfrm>
          <a:prstGeom prst="rect">
            <a:avLst/>
          </a:prstGeom>
        </p:spPr>
      </p:pic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F1B87429-3E94-DC8B-D254-0881A08F13B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27344" t="-485" r="-1411" b="50119"/>
          <a:stretch>
            <a:fillRect/>
          </a:stretch>
        </p:blipFill>
        <p:spPr>
          <a:xfrm>
            <a:off x="0" y="5911597"/>
            <a:ext cx="5829300" cy="3963901"/>
          </a:xfrm>
          <a:prstGeom prst="rect">
            <a:avLst/>
          </a:prstGeom>
        </p:spPr>
      </p:pic>
      <p:pic>
        <p:nvPicPr>
          <p:cNvPr id="6" name="Image 5" descr="preencoded.png">
            <a:extLst>
              <a:ext uri="{FF2B5EF4-FFF2-40B4-BE49-F238E27FC236}">
                <a16:creationId xmlns:a16="http://schemas.microsoft.com/office/drawing/2014/main" id="{19019518-6E90-B0E7-E83D-A0501EC8A28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357425" y="5268326"/>
            <a:ext cx="2680764" cy="9144"/>
          </a:xfrm>
          <a:prstGeom prst="rect">
            <a:avLst/>
          </a:prstGeom>
        </p:spPr>
      </p:pic>
      <p:pic>
        <p:nvPicPr>
          <p:cNvPr id="7" name="Image 6" descr="preencoded.png">
            <a:extLst>
              <a:ext uri="{FF2B5EF4-FFF2-40B4-BE49-F238E27FC236}">
                <a16:creationId xmlns:a16="http://schemas.microsoft.com/office/drawing/2014/main" id="{B135EFC8-3E7A-B703-5DF2-3AB50989C25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518685" y="5268326"/>
            <a:ext cx="2680764" cy="9144"/>
          </a:xfrm>
          <a:prstGeom prst="rect">
            <a:avLst/>
          </a:prstGeom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110" userDrawn="1">
          <p15:clr>
            <a:srgbClr val="FBAE40"/>
          </p15:clr>
        </p15:guide>
        <p15:guide id="2" pos="552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C0FAE11-1626-FE8E-A62A-714338DCC0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CE2FC802-5327-5C27-2F3E-1EAAAC0AC7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7556480" cy="1299734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55F2CA31-C7FA-8B6B-BF8D-0BBCF8413B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1054" y="1677951"/>
            <a:ext cx="1484186" cy="1484186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D547EB87-1299-9C50-DE4F-877BD09C60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8575764"/>
            <a:ext cx="17556480" cy="1299734"/>
          </a:xfrm>
          <a:prstGeom prst="rect">
            <a:avLst/>
          </a:prstGeom>
        </p:spPr>
      </p:pic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1B655DCA-62FA-88A5-7A80-4436840B21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-722" t="57803" r="28511" b="894"/>
          <a:stretch>
            <a:fillRect/>
          </a:stretch>
        </p:blipFill>
        <p:spPr>
          <a:xfrm>
            <a:off x="11872913" y="0"/>
            <a:ext cx="5683250" cy="3250693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3D87345E-1905-8A80-60FB-54BA4007702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27344" t="313" r="-3" b="50468"/>
          <a:stretch>
            <a:fillRect/>
          </a:stretch>
        </p:blipFill>
        <p:spPr>
          <a:xfrm>
            <a:off x="0" y="5974372"/>
            <a:ext cx="5718411" cy="3873694"/>
          </a:xfrm>
          <a:prstGeom prst="rect">
            <a:avLst/>
          </a:prstGeom>
        </p:spPr>
      </p:pic>
      <p:pic>
        <p:nvPicPr>
          <p:cNvPr id="11" name="Image 6" descr="preencoded.png">
            <a:extLst>
              <a:ext uri="{FF2B5EF4-FFF2-40B4-BE49-F238E27FC236}">
                <a16:creationId xmlns:a16="http://schemas.microsoft.com/office/drawing/2014/main" id="{1AEF9CC3-356E-A3A0-B60C-16868E75DD8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718411" y="2415543"/>
            <a:ext cx="3281839" cy="9144"/>
          </a:xfrm>
          <a:prstGeom prst="rect">
            <a:avLst/>
          </a:prstGeom>
        </p:spPr>
      </p:pic>
      <p:pic>
        <p:nvPicPr>
          <p:cNvPr id="14" name="Image 7" descr="preencoded.png">
            <a:extLst>
              <a:ext uri="{FF2B5EF4-FFF2-40B4-BE49-F238E27FC236}">
                <a16:creationId xmlns:a16="http://schemas.microsoft.com/office/drawing/2014/main" id="{DACA3DCE-87A8-24BA-548E-278BE629A12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693847" y="4684179"/>
            <a:ext cx="341900" cy="341900"/>
          </a:xfrm>
          <a:prstGeom prst="rect">
            <a:avLst/>
          </a:prstGeom>
        </p:spPr>
      </p:pic>
      <p:pic>
        <p:nvPicPr>
          <p:cNvPr id="15" name="Image 8" descr="preencoded.png">
            <a:extLst>
              <a:ext uri="{FF2B5EF4-FFF2-40B4-BE49-F238E27FC236}">
                <a16:creationId xmlns:a16="http://schemas.microsoft.com/office/drawing/2014/main" id="{A8DBE198-B3C5-B386-FD05-2C7812EAE1C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89038" y="6264783"/>
            <a:ext cx="960120" cy="960120"/>
          </a:xfrm>
          <a:prstGeom prst="rect">
            <a:avLst/>
          </a:prstGeom>
        </p:spPr>
      </p:pic>
      <p:pic>
        <p:nvPicPr>
          <p:cNvPr id="16" name="Image 9" descr="preencoded.png">
            <a:extLst>
              <a:ext uri="{FF2B5EF4-FFF2-40B4-BE49-F238E27FC236}">
                <a16:creationId xmlns:a16="http://schemas.microsoft.com/office/drawing/2014/main" id="{FB179F21-C2A2-B177-F4DA-0F728C8F0CF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276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14308AC-CC7F-9E95-F63B-53726472B8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3AE370E-868E-459C-680B-C3AD88006E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7556480" cy="1299734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97E1EF84-73BE-EE03-875E-6CBE43818A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575764"/>
            <a:ext cx="17556480" cy="1299734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FAF1274A-B6D6-5191-1D51-AD3B462EFB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-1085" t="35032" r="28510" b="637"/>
          <a:stretch>
            <a:fillRect/>
          </a:stretch>
        </p:blipFill>
        <p:spPr>
          <a:xfrm>
            <a:off x="11844338" y="0"/>
            <a:ext cx="5711825" cy="5062919"/>
          </a:xfrm>
          <a:prstGeom prst="rect">
            <a:avLst/>
          </a:prstGeom>
        </p:spPr>
      </p:pic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C72324DD-80C3-33F5-5852-57F4FFF11A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27345" t="-1088" r="-1775" b="41983"/>
          <a:stretch>
            <a:fillRect/>
          </a:stretch>
        </p:blipFill>
        <p:spPr>
          <a:xfrm>
            <a:off x="0" y="5224082"/>
            <a:ext cx="5857875" cy="4651756"/>
          </a:xfrm>
          <a:prstGeom prst="rect">
            <a:avLst/>
          </a:prstGeom>
        </p:spPr>
      </p:pic>
      <p:pic>
        <p:nvPicPr>
          <p:cNvPr id="10" name="Image 5" descr="preencoded.png">
            <a:extLst>
              <a:ext uri="{FF2B5EF4-FFF2-40B4-BE49-F238E27FC236}">
                <a16:creationId xmlns:a16="http://schemas.microsoft.com/office/drawing/2014/main" id="{1E73377F-BD11-3814-3521-BA4D9CFBAE9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161815" y="4539731"/>
            <a:ext cx="8150304" cy="9144"/>
          </a:xfrm>
          <a:prstGeom prst="rect">
            <a:avLst/>
          </a:prstGeom>
        </p:spPr>
      </p:pic>
      <p:pic>
        <p:nvPicPr>
          <p:cNvPr id="12" name="Image 6" descr="preencoded.png">
            <a:extLst>
              <a:ext uri="{FF2B5EF4-FFF2-40B4-BE49-F238E27FC236}">
                <a16:creationId xmlns:a16="http://schemas.microsoft.com/office/drawing/2014/main" id="{B9AE246A-931C-60AB-B537-B2FA7FA8C34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333241" y="1717810"/>
            <a:ext cx="1484186" cy="1484186"/>
          </a:xfrm>
          <a:prstGeom prst="rect">
            <a:avLst/>
          </a:prstGeom>
        </p:spPr>
      </p:pic>
      <p:pic>
        <p:nvPicPr>
          <p:cNvPr id="13" name="Image 7" descr="preencoded.png">
            <a:extLst>
              <a:ext uri="{FF2B5EF4-FFF2-40B4-BE49-F238E27FC236}">
                <a16:creationId xmlns:a16="http://schemas.microsoft.com/office/drawing/2014/main" id="{ACD30742-AF90-45A5-DD2A-0A3F89E9D7C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380988" y="1482645"/>
            <a:ext cx="341900" cy="341900"/>
          </a:xfrm>
          <a:prstGeom prst="rect">
            <a:avLst/>
          </a:prstGeom>
        </p:spPr>
      </p:pic>
      <p:pic>
        <p:nvPicPr>
          <p:cNvPr id="14" name="Image 8" descr="preencoded.png">
            <a:extLst>
              <a:ext uri="{FF2B5EF4-FFF2-40B4-BE49-F238E27FC236}">
                <a16:creationId xmlns:a16="http://schemas.microsoft.com/office/drawing/2014/main" id="{A0045EE7-2E4A-31B8-9A87-D22BB0535CD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075712" y="8078340"/>
            <a:ext cx="960120" cy="960120"/>
          </a:xfrm>
          <a:prstGeom prst="rect">
            <a:avLst/>
          </a:prstGeom>
        </p:spPr>
      </p:pic>
      <p:pic>
        <p:nvPicPr>
          <p:cNvPr id="16" name="Image 9" descr="preencoded.png">
            <a:extLst>
              <a:ext uri="{FF2B5EF4-FFF2-40B4-BE49-F238E27FC236}">
                <a16:creationId xmlns:a16="http://schemas.microsoft.com/office/drawing/2014/main" id="{6758B70D-DA5E-D160-DEA5-7B912C15066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73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6AA59C5-EB6C-92A9-E71D-C57575331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1963" t="34487" r="28259" b="-1243"/>
          <a:stretch>
            <a:fillRect/>
          </a:stretch>
        </p:blipFill>
        <p:spPr>
          <a:xfrm>
            <a:off x="11755440" y="0"/>
            <a:ext cx="5800724" cy="52538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6531B763-1866-2B59-05F0-BEBA56615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7345" t="-1952" r="-1049" b="41982"/>
          <a:stretch>
            <a:fillRect/>
          </a:stretch>
        </p:blipFill>
        <p:spPr>
          <a:xfrm>
            <a:off x="0" y="5156067"/>
            <a:ext cx="5800725" cy="4719771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7A11B242-38C8-7156-D8BB-4D7BF4FEF6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11098" y="847122"/>
            <a:ext cx="14708839" cy="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0404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110" userDrawn="1">
          <p15:clr>
            <a:srgbClr val="FBAE40"/>
          </p15:clr>
        </p15:guide>
        <p15:guide id="2" pos="5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84DE7EB-9B0E-12B3-8674-FE75265F6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D225BEAE-EB7A-975F-2456-8DE3CA0EA7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7556480" cy="1299734"/>
          </a:xfrm>
          <a:prstGeom prst="rect">
            <a:avLst/>
          </a:prstGeom>
        </p:spPr>
      </p:pic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6097968A-3CD5-D644-34C8-D9273350B4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575764"/>
            <a:ext cx="17556480" cy="1299734"/>
          </a:xfrm>
          <a:prstGeom prst="rect">
            <a:avLst/>
          </a:prstGeom>
        </p:spPr>
      </p:pic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AA199C34-4B5B-2493-4A2B-42E01AD2266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-177" t="57803" r="28510" b="-225"/>
          <a:stretch>
            <a:fillRect/>
          </a:stretch>
        </p:blipFill>
        <p:spPr>
          <a:xfrm>
            <a:off x="11915776" y="0"/>
            <a:ext cx="5640388" cy="3338703"/>
          </a:xfrm>
          <a:prstGeom prst="rect">
            <a:avLst/>
          </a:prstGeom>
        </p:spPr>
      </p:pic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F1B87429-3E94-DC8B-D254-0881A08F13B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27344" t="-485" r="-1411" b="50119"/>
          <a:stretch>
            <a:fillRect/>
          </a:stretch>
        </p:blipFill>
        <p:spPr>
          <a:xfrm>
            <a:off x="0" y="5911597"/>
            <a:ext cx="5829300" cy="3963901"/>
          </a:xfrm>
          <a:prstGeom prst="rect">
            <a:avLst/>
          </a:prstGeom>
        </p:spPr>
      </p:pic>
      <p:pic>
        <p:nvPicPr>
          <p:cNvPr id="6" name="Image 5" descr="preencoded.png">
            <a:extLst>
              <a:ext uri="{FF2B5EF4-FFF2-40B4-BE49-F238E27FC236}">
                <a16:creationId xmlns:a16="http://schemas.microsoft.com/office/drawing/2014/main" id="{19019518-6E90-B0E7-E83D-A0501EC8A28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357425" y="5268326"/>
            <a:ext cx="2680764" cy="9144"/>
          </a:xfrm>
          <a:prstGeom prst="rect">
            <a:avLst/>
          </a:prstGeom>
        </p:spPr>
      </p:pic>
      <p:pic>
        <p:nvPicPr>
          <p:cNvPr id="7" name="Image 6" descr="preencoded.png">
            <a:extLst>
              <a:ext uri="{FF2B5EF4-FFF2-40B4-BE49-F238E27FC236}">
                <a16:creationId xmlns:a16="http://schemas.microsoft.com/office/drawing/2014/main" id="{B135EFC8-3E7A-B703-5DF2-3AB50989C25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518685" y="5268326"/>
            <a:ext cx="2680764" cy="9144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EB93A53B-F00D-337A-E218-25CCD71E9D59}"/>
              </a:ext>
            </a:extLst>
          </p:cNvPr>
          <p:cNvSpPr/>
          <p:nvPr userDrawn="1"/>
        </p:nvSpPr>
        <p:spPr>
          <a:xfrm>
            <a:off x="5442224" y="7867704"/>
            <a:ext cx="6671713" cy="9980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2232" kern="0" spc="-45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본 템플릿은 본 교육 이외에 사용하실 수 없습니다</a:t>
            </a:r>
            <a:r>
              <a:rPr lang="en-US" altLang="ko-KR" sz="2232" kern="0" spc="-45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</a:p>
          <a:p>
            <a:pPr marL="0" indent="0" algn="ctr">
              <a:buNone/>
            </a:pPr>
            <a:r>
              <a:rPr lang="en-US" sz="2232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Copyright 202</a:t>
            </a:r>
            <a:r>
              <a:rPr lang="en-US" altLang="ko-KR" sz="2232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</a:t>
            </a:r>
            <a:r>
              <a:rPr lang="en-US" sz="2232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KT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107702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110">
          <p15:clr>
            <a:srgbClr val="FBAE40"/>
          </p15:clr>
        </p15:guide>
        <p15:guide id="2" pos="55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4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4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4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4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43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4.png"  /><Relationship Id="rId7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8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5.png"  /><Relationship Id="rId7" Type="http://schemas.openxmlformats.org/officeDocument/2006/relationships/image" Target="../media/image47.png"  /><Relationship Id="rId8" Type="http://schemas.openxmlformats.org/officeDocument/2006/relationships/image" Target="../media/image48.png"  /><Relationship Id="rId9" Type="http://schemas.openxmlformats.org/officeDocument/2006/relationships/image" Target="../media/image4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34.png"  /><Relationship Id="rId13" Type="http://schemas.openxmlformats.org/officeDocument/2006/relationships/image" Target="../media/image34.png"  /><Relationship Id="rId14" Type="http://schemas.openxmlformats.org/officeDocument/2006/relationships/image" Target="../media/image34.png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9.png"  /><Relationship Id="rId4" Type="http://schemas.openxmlformats.org/officeDocument/2006/relationships/image" Target="../media/image29.png"  /><Relationship Id="rId5" Type="http://schemas.openxmlformats.org/officeDocument/2006/relationships/image" Target="../media/image29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Relationship Id="rId9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10" Type="http://schemas.openxmlformats.org/officeDocument/2006/relationships/image" Target="../media/image51.png"  /><Relationship Id="rId11" Type="http://schemas.openxmlformats.org/officeDocument/2006/relationships/image" Target="../media/image51.png"  /><Relationship Id="rId12" Type="http://schemas.openxmlformats.org/officeDocument/2006/relationships/image" Target="../media/image51.png"  /><Relationship Id="rId13" Type="http://schemas.openxmlformats.org/officeDocument/2006/relationships/image" Target="../media/image52.png"  /><Relationship Id="rId14" Type="http://schemas.openxmlformats.org/officeDocument/2006/relationships/image" Target="../media/image53.png"  /><Relationship Id="rId15" Type="http://schemas.openxmlformats.org/officeDocument/2006/relationships/image" Target="../media/image54.png"  /><Relationship Id="rId16" Type="http://schemas.openxmlformats.org/officeDocument/2006/relationships/image" Target="../media/image55.png"  /><Relationship Id="rId17" Type="http://schemas.openxmlformats.org/officeDocument/2006/relationships/image" Target="../media/image56.png"  /><Relationship Id="rId18" Type="http://schemas.openxmlformats.org/officeDocument/2006/relationships/image" Target="../media/image57.png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51.png"  /><Relationship Id="rId4" Type="http://schemas.openxmlformats.org/officeDocument/2006/relationships/image" Target="../media/image51.png"  /><Relationship Id="rId5" Type="http://schemas.openxmlformats.org/officeDocument/2006/relationships/image" Target="../media/image51.png"  /><Relationship Id="rId6" Type="http://schemas.openxmlformats.org/officeDocument/2006/relationships/image" Target="../media/image51.png"  /><Relationship Id="rId7" Type="http://schemas.openxmlformats.org/officeDocument/2006/relationships/image" Target="../media/image51.png"  /><Relationship Id="rId8" Type="http://schemas.openxmlformats.org/officeDocument/2006/relationships/image" Target="../media/image51.png"  /><Relationship Id="rId9" Type="http://schemas.openxmlformats.org/officeDocument/2006/relationships/image" Target="../media/image5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31.png"  /><Relationship Id="rId11" Type="http://schemas.openxmlformats.org/officeDocument/2006/relationships/image" Target="../media/image32.png"  /><Relationship Id="rId12" Type="http://schemas.openxmlformats.org/officeDocument/2006/relationships/image" Target="../media/image33.png"  /><Relationship Id="rId13" Type="http://schemas.openxmlformats.org/officeDocument/2006/relationships/image" Target="../media/image34.png"  /><Relationship Id="rId14" Type="http://schemas.openxmlformats.org/officeDocument/2006/relationships/image" Target="../media/image34.png"  /><Relationship Id="rId15" Type="http://schemas.openxmlformats.org/officeDocument/2006/relationships/image" Target="../media/image34.png"  /><Relationship Id="rId16" Type="http://schemas.openxmlformats.org/officeDocument/2006/relationships/image" Target="../media/image34.png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8.png"  /><Relationship Id="rId4" Type="http://schemas.openxmlformats.org/officeDocument/2006/relationships/image" Target="../media/image27.png"  /><Relationship Id="rId5" Type="http://schemas.openxmlformats.org/officeDocument/2006/relationships/image" Target="../media/image29.png"  /><Relationship Id="rId6" Type="http://schemas.openxmlformats.org/officeDocument/2006/relationships/image" Target="../media/image29.png"  /><Relationship Id="rId7" Type="http://schemas.openxmlformats.org/officeDocument/2006/relationships/image" Target="../media/image29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8.png"  /><Relationship Id="rId4" Type="http://schemas.openxmlformats.org/officeDocument/2006/relationships/image" Target="../media/image39.jpeg"  /><Relationship Id="rId5" Type="http://schemas.openxmlformats.org/officeDocument/2006/relationships/image" Target="../media/image40.jpeg"  /><Relationship Id="rId6" Type="http://schemas.openxmlformats.org/officeDocument/2006/relationships/image" Target="../media/image35.png"  /><Relationship Id="rId7" Type="http://schemas.openxmlformats.org/officeDocument/2006/relationships/image" Target="../media/image41.png"  /><Relationship Id="rId8" Type="http://schemas.openxmlformats.org/officeDocument/2006/relationships/image" Target="../media/image37.png"  /><Relationship Id="rId9" Type="http://schemas.openxmlformats.org/officeDocument/2006/relationships/image" Target="../media/image4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2724769" y="4911614"/>
            <a:ext cx="12107085" cy="724091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altLang="ko-KR" sz="4752" kern="0" spc="-285">
                <a:solidFill>
                  <a:srgbClr val="d9e1ed"/>
                </a:solidFill>
                <a:latin typeface="나눔스퀘어 Bold"/>
                <a:ea typeface="나눔스퀘어 Bold"/>
                <a:cs typeface="NanumSquareB"/>
              </a:rPr>
              <a:t>IT</a:t>
            </a:r>
            <a:r>
              <a:rPr lang="ko-KR" altLang="en-US" sz="4752" kern="0" spc="-285">
                <a:solidFill>
                  <a:srgbClr val="d9e1ed"/>
                </a:solidFill>
                <a:latin typeface="나눔스퀘어 Bold"/>
                <a:ea typeface="나눔스퀘어 Bold"/>
                <a:cs typeface="NanumSquareB"/>
              </a:rPr>
              <a:t> 서비스 기획 자료 작성 실습</a:t>
            </a:r>
            <a:endParaRPr lang="ko-KR" altLang="en-US" sz="4752" kern="0" spc="-285">
              <a:solidFill>
                <a:srgbClr val="d9e1ed"/>
              </a:solidFill>
              <a:latin typeface="나눔스퀘어 Bold"/>
              <a:ea typeface="나눔스퀘어 Bold"/>
              <a:cs typeface="NanumSquareB"/>
            </a:endParaRPr>
          </a:p>
        </p:txBody>
      </p:sp>
      <p:sp>
        <p:nvSpPr>
          <p:cNvPr id="8" name="Text 1"/>
          <p:cNvSpPr/>
          <p:nvPr/>
        </p:nvSpPr>
        <p:spPr>
          <a:xfrm>
            <a:off x="600789" y="3606165"/>
            <a:ext cx="16355044" cy="1207008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ko-KR" altLang="en-US" sz="7919" b="1">
                <a:solidFill>
                  <a:srgbClr val="ffffff"/>
                </a:solidFill>
                <a:latin typeface="나눔스퀘어 Bold"/>
                <a:ea typeface="나눔스퀘어 Bold"/>
                <a:cs typeface="Pretendard-Black"/>
              </a:rPr>
              <a:t>공장 안전 관리 시스템 구축</a:t>
            </a:r>
            <a:endParaRPr lang="ko-KR" altLang="en-US" sz="7919" b="1">
              <a:solidFill>
                <a:srgbClr val="ffffff"/>
              </a:solidFill>
              <a:latin typeface="나눔스퀘어 Bold"/>
              <a:ea typeface="나눔스퀘어 Bold"/>
              <a:cs typeface="Pretendard-Black"/>
            </a:endParaRPr>
          </a:p>
        </p:txBody>
      </p:sp>
      <p:sp>
        <p:nvSpPr>
          <p:cNvPr id="9" name="Text 2"/>
          <p:cNvSpPr/>
          <p:nvPr/>
        </p:nvSpPr>
        <p:spPr>
          <a:xfrm>
            <a:off x="4513421" y="2922937"/>
            <a:ext cx="8529780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3240">
                <a:solidFill>
                  <a:srgbClr val="d9e1ed"/>
                </a:solidFill>
                <a:latin typeface="나눔스퀘어 Bold"/>
                <a:ea typeface="나눔스퀘어 Bold"/>
                <a:cs typeface="NanumSquareB"/>
              </a:rPr>
              <a:t>서비스기획</a:t>
            </a:r>
            <a:r>
              <a:rPr lang="en-US" sz="3240">
                <a:solidFill>
                  <a:srgbClr val="d9e1ed"/>
                </a:solidFill>
                <a:latin typeface="나눔스퀘어 Bold"/>
                <a:ea typeface="나눔스퀘어 Bold"/>
                <a:cs typeface="NanumSquareB"/>
              </a:rPr>
              <a:t> 제안서</a:t>
            </a:r>
            <a:endParaRPr lang="en-US" sz="3240">
              <a:solidFill>
                <a:srgbClr val="d9e1ed"/>
              </a:solidFill>
              <a:latin typeface="나눔스퀘어"/>
              <a:ea typeface="나눔스퀘어"/>
            </a:endParaRPr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10835482" y="6995319"/>
            <a:ext cx="6336618" cy="52752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900">
                <a:solidFill>
                  <a:schemeClr val="lt1"/>
                </a:solidFill>
                <a:latin typeface="나눔스퀘어 Bold"/>
                <a:ea typeface="나눔스퀘어 Bold"/>
              </a:rPr>
              <a:t>DX </a:t>
            </a:r>
            <a:r>
              <a:rPr lang="ko-KR" altLang="en-US" sz="2900">
                <a:solidFill>
                  <a:schemeClr val="lt1"/>
                </a:solidFill>
                <a:latin typeface="나눔스퀘어 Bold"/>
                <a:ea typeface="나눔스퀘어 Bold"/>
              </a:rPr>
              <a:t>부산경남 </a:t>
            </a:r>
            <a:r>
              <a:rPr lang="en-US" altLang="ko-KR" sz="2900">
                <a:solidFill>
                  <a:schemeClr val="lt1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2900">
                <a:solidFill>
                  <a:schemeClr val="lt1"/>
                </a:solidFill>
                <a:latin typeface="나눔스퀘어 Bold"/>
                <a:ea typeface="나눔스퀘어 Bold"/>
              </a:rPr>
              <a:t>반 </a:t>
            </a:r>
            <a:r>
              <a:rPr lang="en-US" altLang="ko-KR" sz="2900">
                <a:solidFill>
                  <a:schemeClr val="lt1"/>
                </a:solidFill>
                <a:latin typeface="나눔스퀘어 Bold"/>
                <a:ea typeface="나눔스퀘어 Bold"/>
              </a:rPr>
              <a:t>d076196 </a:t>
            </a:r>
            <a:r>
              <a:rPr lang="ko-KR" altLang="en-US" sz="2900">
                <a:solidFill>
                  <a:schemeClr val="lt1"/>
                </a:solidFill>
                <a:latin typeface="나눔스퀘어 Bold"/>
                <a:ea typeface="나눔스퀘어 Bold"/>
              </a:rPr>
              <a:t>최동혁</a:t>
            </a:r>
            <a:endParaRPr lang="ko-KR" altLang="en-US" sz="290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</a:t>
            </a:r>
            <a:r>
              <a:rPr lang="en-US" altLang="ko-KR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4</a:t>
            </a:r>
            <a:endParaRPr lang="en-US" altLang="ko-KR" sz="5184" kern="0" spc="-207">
              <a:solidFill>
                <a:srgbClr val="05357d"/>
              </a:solidFill>
              <a:latin typeface="NanumSquareEB"/>
              <a:ea typeface="NanumSquareEB"/>
              <a:cs typeface="NanumSquareEB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9140959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</a:rPr>
              <a:t>공장 내에 중장비와 사람이 충돌하는 문제 해결</a:t>
            </a:r>
            <a:endParaRPr lang="ko-KR" altLang="en-US" sz="3240" kern="0" spc="-194">
              <a:solidFill>
                <a:srgbClr val="05357d"/>
              </a:solidFill>
              <a:latin typeface="NanumSquareB"/>
              <a:ea typeface="NanumSquareB"/>
            </a:endParaRPr>
          </a:p>
        </p:txBody>
      </p:sp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2160">
                <a:solidFill>
                  <a:srgbClr val="05357d"/>
                </a:solidFill>
                <a:latin typeface="NanumSquareB"/>
                <a:ea typeface="NanumSquareB"/>
              </a:rPr>
              <a:t>핵심 요구사항 상세방안</a:t>
            </a:r>
            <a:endParaRPr lang="ko-KR" altLang="en-US" sz="2160">
              <a:solidFill>
                <a:srgbClr val="05357d"/>
              </a:solidFill>
              <a:latin typeface="NanumSquareB"/>
              <a:ea typeface="NanumSquareB"/>
            </a:endParaRPr>
          </a:p>
        </p:txBody>
      </p:sp>
      <p:sp>
        <p:nvSpPr>
          <p:cNvPr id="20" name="Text 3"/>
          <p:cNvSpPr/>
          <p:nvPr/>
        </p:nvSpPr>
        <p:spPr>
          <a:xfrm>
            <a:off x="2720182" y="1889919"/>
            <a:ext cx="12115800" cy="56321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algn="ctr">
              <a:defRPr/>
            </a:pP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분석형</a:t>
            </a:r>
            <a:r>
              <a:rPr lang="en-US" altLang="ko-KR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 AI</a:t>
            </a: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 데이터 분석</a:t>
            </a:r>
            <a:r>
              <a:rPr lang="en-US" altLang="ko-KR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,</a:t>
            </a: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 생성형 </a:t>
            </a:r>
            <a:r>
              <a:rPr lang="en-US" altLang="ko-KR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AI</a:t>
            </a: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 가상 시뮬레이션을 통한 충돌 예측</a:t>
            </a:r>
            <a:r>
              <a:rPr lang="en-US" altLang="ko-KR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/</a:t>
            </a: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예방 </a:t>
            </a:r>
            <a:endParaRPr lang="ko-KR" altLang="en-US" sz="3168" b="1">
              <a:solidFill>
                <a:srgbClr val="04357d"/>
              </a:solidFill>
              <a:latin typeface="나눔스퀘어 ExtraBold"/>
              <a:ea typeface="나눔스퀘어 ExtraBold"/>
              <a:cs typeface="Pretendard-Bold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1711071" y="4175919"/>
            <a:ext cx="2638044" cy="36560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센서를 통한 데이터 수집</a:t>
            </a: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968082" y="4175919"/>
            <a:ext cx="1390808" cy="36560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데이터 분석</a:t>
            </a: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7482682" y="4037806"/>
            <a:ext cx="4575812" cy="64182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센서 데이터와 데이터 분석 자료 기반으로 </a:t>
            </a:r>
            <a:endParaRPr lang="ko-KR" altLang="en-US"/>
          </a:p>
          <a:p>
            <a:pPr>
              <a:defRPr/>
            </a:pPr>
            <a:r>
              <a:rPr lang="ko-KR" altLang="en-US"/>
              <a:t>생성형 </a:t>
            </a:r>
            <a:r>
              <a:rPr lang="en-US" altLang="ko-KR"/>
              <a:t>AI</a:t>
            </a:r>
            <a:r>
              <a:rPr lang="ko-KR" altLang="en-US"/>
              <a:t>를 통한 충돌 예측 시뮬레이션 실행</a:t>
            </a: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2435524" y="4175919"/>
            <a:ext cx="4800916" cy="36560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시뮬레이션한 데이터 기반으로 충돌 예측 알림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01</a:t>
            </a:r>
            <a:endParaRPr lang="en-US" sz="5184">
              <a:latin typeface="나눔스퀘어"/>
              <a:ea typeface="나눔스퀘어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</a:rPr>
              <a:t>공장 내 중장비들 간의 충돌 문제 해결</a:t>
            </a:r>
            <a:endParaRPr lang="ko-KR" altLang="en-US" sz="3240" kern="0" spc="-194">
              <a:solidFill>
                <a:srgbClr val="05357d"/>
              </a:solidFill>
              <a:latin typeface="NanumSquareB"/>
              <a:ea typeface="NanumSquareB"/>
            </a:endParaRPr>
          </a:p>
        </p:txBody>
      </p:sp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2160">
                <a:solidFill>
                  <a:srgbClr val="05357d"/>
                </a:solidFill>
                <a:latin typeface="NanumSquareB"/>
                <a:ea typeface="NanumSquareB"/>
              </a:rPr>
              <a:t>핵심 요구사항 상세방안</a:t>
            </a:r>
            <a:endParaRPr lang="ko-KR" altLang="en-US" sz="2160">
              <a:solidFill>
                <a:srgbClr val="05357d"/>
              </a:solidFill>
              <a:latin typeface="NanumSquareB"/>
              <a:ea typeface="NanumSquareB"/>
            </a:endParaRPr>
          </a:p>
        </p:txBody>
      </p:sp>
      <p:sp>
        <p:nvSpPr>
          <p:cNvPr id="20" name="Text 3"/>
          <p:cNvSpPr/>
          <p:nvPr/>
        </p:nvSpPr>
        <p:spPr>
          <a:xfrm>
            <a:off x="6498241" y="1904095"/>
            <a:ext cx="4514136" cy="56321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algn="ctr">
              <a:defRPr/>
            </a:pP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주요 메세지</a:t>
            </a:r>
            <a:endParaRPr lang="en-US" altLang="ko-KR" sz="3168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853282" y="3185319"/>
            <a:ext cx="247808" cy="36560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01</a:t>
            </a:r>
            <a:endParaRPr lang="en-US" sz="5184">
              <a:latin typeface="나눔스퀘어"/>
              <a:ea typeface="나눔스퀘어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13514552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</a:rPr>
              <a:t>공장 내 출입 금지 구역에 작업자들이 들어가서 발생하는 안전 사고 문제 해결</a:t>
            </a:r>
            <a:endParaRPr lang="ko-KR" altLang="en-US" sz="3240" kern="0" spc="-194">
              <a:solidFill>
                <a:srgbClr val="05357d"/>
              </a:solidFill>
              <a:latin typeface="NanumSquareB"/>
              <a:ea typeface="NanumSquareB"/>
            </a:endParaRPr>
          </a:p>
        </p:txBody>
      </p:sp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2160">
                <a:solidFill>
                  <a:srgbClr val="05357d"/>
                </a:solidFill>
                <a:latin typeface="NanumSquareB"/>
                <a:ea typeface="NanumSquareB"/>
              </a:rPr>
              <a:t>핵심 요구사항 상세방안</a:t>
            </a:r>
            <a:endParaRPr lang="ko-KR" altLang="en-US" sz="2160">
              <a:solidFill>
                <a:srgbClr val="05357d"/>
              </a:solidFill>
              <a:latin typeface="NanumSquareB"/>
              <a:ea typeface="NanumSquareB"/>
            </a:endParaRPr>
          </a:p>
        </p:txBody>
      </p:sp>
      <p:sp>
        <p:nvSpPr>
          <p:cNvPr id="20" name="Text 3"/>
          <p:cNvSpPr/>
          <p:nvPr/>
        </p:nvSpPr>
        <p:spPr>
          <a:xfrm>
            <a:off x="6498241" y="1904095"/>
            <a:ext cx="4514136" cy="56321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algn="ctr">
              <a:defRPr/>
            </a:pP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주요 메세지</a:t>
            </a:r>
            <a:endParaRPr lang="en-US" altLang="ko-KR" sz="3168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910273" y="3337719"/>
            <a:ext cx="4057967" cy="36560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출입금지구역 근처에 지능형 센서 배치</a:t>
            </a: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6034882" y="3337719"/>
            <a:ext cx="4977496" cy="3656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허가되지 않은 사용자가 출입 시 즉시 경고 알림</a:t>
            </a: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11673682" y="3337719"/>
            <a:ext cx="5715000" cy="64182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생성형 </a:t>
            </a:r>
            <a:r>
              <a:rPr lang="en-US" altLang="ko-KR"/>
              <a:t>AI</a:t>
            </a:r>
            <a:r>
              <a:rPr lang="ko-KR" altLang="en-US"/>
              <a:t>를 이용하여 사례 예측 및 교육자료 생성</a:t>
            </a:r>
            <a:endParaRPr lang="ko-KR" altLang="en-US"/>
          </a:p>
          <a:p>
            <a:pPr>
              <a:defRPr/>
            </a:pPr>
            <a:r>
              <a:rPr lang="en-US" altLang="ko-KR"/>
              <a:t>-&gt;</a:t>
            </a:r>
            <a:r>
              <a:rPr lang="ko-KR" altLang="en-US"/>
              <a:t> 변경사항 반영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01</a:t>
            </a:r>
            <a:endParaRPr lang="en-US" sz="5184">
              <a:latin typeface="나눔스퀘어"/>
              <a:ea typeface="나눔스퀘어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9736182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</a:rPr>
              <a:t>공장 내 화재가 발생 했을 때</a:t>
            </a:r>
            <a:r>
              <a:rPr lang="en-US" altLang="ko-KR" sz="3240" kern="0" spc="-194">
                <a:solidFill>
                  <a:srgbClr val="05357d"/>
                </a:solidFill>
                <a:latin typeface="NanumSquareB"/>
                <a:ea typeface="NanumSquareB"/>
              </a:rPr>
              <a:t>, </a:t>
            </a: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</a:rPr>
              <a:t>효과적인 대피 방안 필요</a:t>
            </a:r>
            <a:endParaRPr lang="ko-KR" altLang="en-US" sz="3240" kern="0" spc="-194">
              <a:solidFill>
                <a:srgbClr val="05357d"/>
              </a:solidFill>
              <a:latin typeface="NanumSquareB"/>
              <a:ea typeface="NanumSquareB"/>
            </a:endParaRPr>
          </a:p>
        </p:txBody>
      </p:sp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2160">
                <a:solidFill>
                  <a:srgbClr val="05357d"/>
                </a:solidFill>
                <a:latin typeface="NanumSquareB"/>
                <a:ea typeface="NanumSquareB"/>
              </a:rPr>
              <a:t>핵심 요구사항 상세방안</a:t>
            </a:r>
            <a:endParaRPr lang="ko-KR" altLang="en-US" sz="2160">
              <a:solidFill>
                <a:srgbClr val="05357d"/>
              </a:solidFill>
              <a:latin typeface="NanumSquareB"/>
              <a:ea typeface="NanumSquareB"/>
            </a:endParaRPr>
          </a:p>
        </p:txBody>
      </p:sp>
      <p:sp>
        <p:nvSpPr>
          <p:cNvPr id="20" name="Text 3"/>
          <p:cNvSpPr/>
          <p:nvPr/>
        </p:nvSpPr>
        <p:spPr>
          <a:xfrm>
            <a:off x="6498241" y="1904095"/>
            <a:ext cx="4514136" cy="56321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algn="ctr">
              <a:defRPr/>
            </a:pP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주요 메세지</a:t>
            </a:r>
            <a:endParaRPr lang="en-US" altLang="ko-KR" sz="3168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6796882" y="3140631"/>
            <a:ext cx="3200718" cy="36560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화재 발생 시 사용자 위치 파악</a:t>
            </a: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457199" y="3185319"/>
            <a:ext cx="3943508" cy="64182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생성형 </a:t>
            </a:r>
            <a:r>
              <a:rPr lang="en-US" altLang="ko-KR"/>
              <a:t>AI</a:t>
            </a:r>
            <a:r>
              <a:rPr lang="ko-KR" altLang="en-US"/>
              <a:t>를 이용한 대피 시뮬레이션</a:t>
            </a:r>
            <a:endParaRPr lang="ko-KR" altLang="en-US"/>
          </a:p>
          <a:p>
            <a:pPr>
              <a:defRPr/>
            </a:pPr>
            <a:r>
              <a:rPr lang="en-US" altLang="ko-KR"/>
              <a:t>-&gt;</a:t>
            </a:r>
            <a:r>
              <a:rPr lang="ko-KR" altLang="en-US"/>
              <a:t> 다양한 화재 발원지</a:t>
            </a:r>
            <a:r>
              <a:rPr lang="en-US" altLang="ko-KR"/>
              <a:t>,</a:t>
            </a:r>
            <a:r>
              <a:rPr lang="ko-KR" altLang="en-US"/>
              <a:t> 최적 경로 예측</a:t>
            </a: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11447253" y="3185319"/>
            <a:ext cx="5867559" cy="3656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최적 경로 안내 </a:t>
            </a:r>
            <a:r>
              <a:rPr lang="en-US" altLang="ko-KR"/>
              <a:t>-</a:t>
            </a:r>
            <a:r>
              <a:rPr lang="ko-KR" altLang="en-US"/>
              <a:t> 경로 표시 및 사용자 소지 기기 음성 안내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2724769" y="4911614"/>
            <a:ext cx="12107085" cy="724091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4752" kern="0" spc="-285">
                <a:solidFill>
                  <a:srgbClr val="86e6ff"/>
                </a:solidFill>
                <a:latin typeface="NanumSquareB"/>
                <a:ea typeface="NanumSquareB"/>
                <a:cs typeface="NanumSquareB"/>
              </a:rPr>
              <a:t>프로젝트명</a:t>
            </a:r>
            <a:endParaRPr lang="en-US" sz="4752">
              <a:latin typeface="나눔스퀘어"/>
              <a:ea typeface="나눔스퀘어"/>
            </a:endParaRPr>
          </a:p>
        </p:txBody>
      </p:sp>
      <p:sp>
        <p:nvSpPr>
          <p:cNvPr id="8" name="Text 1"/>
          <p:cNvSpPr/>
          <p:nvPr/>
        </p:nvSpPr>
        <p:spPr>
          <a:xfrm>
            <a:off x="2337292" y="3060668"/>
            <a:ext cx="12882039" cy="1755648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1520" b="1">
                <a:solidFill>
                  <a:srgbClr val="86e6ff"/>
                </a:solidFill>
                <a:latin typeface="나눔스퀘어 Bold"/>
                <a:ea typeface="나눔스퀘어 Bold"/>
                <a:cs typeface="Pretendard-Black"/>
              </a:rPr>
              <a:t>THANK YOU</a:t>
            </a:r>
            <a:endParaRPr lang="en-US" sz="11520">
              <a:latin typeface="나눔스퀘어"/>
              <a:ea typeface="나눔스퀘어"/>
            </a:endParaRPr>
          </a:p>
        </p:txBody>
      </p:sp>
      <p:pic>
        <p:nvPicPr>
          <p:cNvPr id="9" name="Image 5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7425" y="5268326"/>
            <a:ext cx="2680764" cy="9144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18685" y="5268326"/>
            <a:ext cx="2680764" cy="9144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6248232" y="7104143"/>
            <a:ext cx="998022" cy="9144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10310774" y="7104143"/>
            <a:ext cx="998022" cy="9144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03</a:t>
            </a:r>
            <a:endParaRPr lang="en-US" sz="5184">
              <a:latin typeface="나눔스퀘어"/>
              <a:ea typeface="나눔스퀘어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</a:rPr>
              <a:t>서비스 기획 상세</a:t>
            </a:r>
            <a:endParaRPr lang="en-US" altLang="ko-KR" sz="3240">
              <a:latin typeface="나눔스퀘어"/>
              <a:ea typeface="나눔스퀘어"/>
            </a:endParaRPr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11098" y="847122"/>
            <a:ext cx="14708839" cy="914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en-US" altLang="ko-KR" sz="2160">
                <a:solidFill>
                  <a:srgbClr val="05357d"/>
                </a:solidFill>
                <a:latin typeface="NanumSquareB"/>
                <a:ea typeface="NanumSquareB"/>
              </a:rPr>
              <a:t>Project Details</a:t>
            </a:r>
            <a:endParaRPr lang="en-US" altLang="ko-KR" sz="2160">
              <a:latin typeface="나눔스퀘어"/>
              <a:ea typeface="나눔스퀘어"/>
            </a:endParaRPr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055" y="3079443"/>
            <a:ext cx="6978587" cy="511935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65067" y="2509027"/>
            <a:ext cx="3062669" cy="3062669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04197" y="3079443"/>
            <a:ext cx="6978587" cy="5119354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44132" y="2423279"/>
            <a:ext cx="3062669" cy="3062669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642708" y="3640300"/>
            <a:ext cx="538925" cy="550212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377479" y="3049945"/>
            <a:ext cx="6978587" cy="5119354"/>
          </a:xfrm>
          <a:prstGeom prst="rect">
            <a:avLst/>
          </a:prstGeom>
        </p:spPr>
      </p:pic>
      <p:pic>
        <p:nvPicPr>
          <p:cNvPr id="32" name="Image 12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335439" y="2423160"/>
            <a:ext cx="3062669" cy="3062669"/>
          </a:xfrm>
          <a:prstGeom prst="rect">
            <a:avLst/>
          </a:prstGeom>
        </p:spPr>
      </p:pic>
      <p:pic>
        <p:nvPicPr>
          <p:cNvPr id="37" name="Image 16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071336" y="7923276"/>
            <a:ext cx="7413784" cy="888111"/>
          </a:xfrm>
          <a:prstGeom prst="rect">
            <a:avLst/>
          </a:prstGeom>
        </p:spPr>
      </p:pic>
      <p:sp>
        <p:nvSpPr>
          <p:cNvPr id="38" name="Text 19"/>
          <p:cNvSpPr/>
          <p:nvPr/>
        </p:nvSpPr>
        <p:spPr>
          <a:xfrm>
            <a:off x="4617149" y="8071437"/>
            <a:ext cx="8340471" cy="56978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736" kern="0" spc="-123">
                <a:solidFill>
                  <a:srgbClr val="373737"/>
                </a:solidFill>
                <a:latin typeface="나눔스퀘어"/>
                <a:ea typeface="나눔스퀘어"/>
                <a:cs typeface="Pretendard-Medium"/>
              </a:rPr>
              <a:t>해당 페이지에 대한 간략한 설명을 입력해주세요.</a:t>
            </a:r>
            <a:endParaRPr lang="en-US" sz="2736">
              <a:latin typeface="나눔스퀘어"/>
              <a:ea typeface="나눔스퀘어"/>
            </a:endParaRPr>
          </a:p>
        </p:txBody>
      </p:sp>
      <p:sp>
        <p:nvSpPr>
          <p:cNvPr id="42" name="Text 3"/>
          <p:cNvSpPr/>
          <p:nvPr/>
        </p:nvSpPr>
        <p:spPr>
          <a:xfrm>
            <a:off x="6521101" y="1744075"/>
            <a:ext cx="4514136" cy="627221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ko-KR" altLang="en-US" sz="352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신규 서비스 개요</a:t>
            </a:r>
            <a:endParaRPr lang="en-US" sz="3528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  <p:sp>
        <p:nvSpPr>
          <p:cNvPr id="14" name="Text 5"/>
          <p:cNvSpPr/>
          <p:nvPr/>
        </p:nvSpPr>
        <p:spPr>
          <a:xfrm>
            <a:off x="1960959" y="4991910"/>
            <a:ext cx="3611023" cy="36576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ko-KR" altLang="en-US" sz="2880" b="1" kern="0" spc="-130">
                <a:solidFill>
                  <a:srgbClr val="4898f2"/>
                </a:solidFill>
                <a:latin typeface="나눔스퀘어 ExtraBold"/>
                <a:ea typeface="나눔스퀘어 ExtraBold"/>
                <a:cs typeface="Pretendard-Bold"/>
              </a:rPr>
              <a:t>키워드 </a:t>
            </a:r>
            <a:r>
              <a:rPr lang="en-US" altLang="ko-KR" sz="2880" b="1" kern="0" spc="-130">
                <a:solidFill>
                  <a:srgbClr val="4898f2"/>
                </a:solidFill>
                <a:latin typeface="나눔스퀘어 ExtraBold"/>
                <a:ea typeface="나눔스퀘어 ExtraBold"/>
                <a:cs typeface="Pretendard-Bold"/>
              </a:rPr>
              <a:t>1</a:t>
            </a:r>
            <a:endParaRPr lang="en-US" sz="2880">
              <a:latin typeface="나눔스퀘어"/>
              <a:ea typeface="나눔스퀘어"/>
            </a:endParaRPr>
          </a:p>
        </p:txBody>
      </p:sp>
      <p:sp>
        <p:nvSpPr>
          <p:cNvPr id="21" name="Text 10"/>
          <p:cNvSpPr/>
          <p:nvPr/>
        </p:nvSpPr>
        <p:spPr>
          <a:xfrm>
            <a:off x="7021592" y="4991910"/>
            <a:ext cx="3611023" cy="36576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ko-KR" altLang="en-US" sz="2880" b="1" kern="0" spc="-130">
                <a:solidFill>
                  <a:srgbClr val="54e1e8"/>
                </a:solidFill>
                <a:latin typeface="나눔스퀘어 ExtraBold"/>
                <a:ea typeface="나눔스퀘어 ExtraBold"/>
                <a:cs typeface="Pretendard-Bold"/>
              </a:rPr>
              <a:t>키워드 </a:t>
            </a:r>
            <a:r>
              <a:rPr lang="en-US" altLang="ko-KR" sz="2880" b="1" kern="0" spc="-130">
                <a:solidFill>
                  <a:srgbClr val="54e1e8"/>
                </a:solidFill>
                <a:latin typeface="나눔스퀘어 ExtraBold"/>
                <a:ea typeface="나눔스퀘어 ExtraBold"/>
                <a:cs typeface="Pretendard-Bold"/>
              </a:rPr>
              <a:t>2</a:t>
            </a:r>
            <a:endParaRPr lang="en-US" sz="2880">
              <a:latin typeface="나눔스퀘어"/>
              <a:ea typeface="나눔스퀘어"/>
            </a:endParaRPr>
          </a:p>
        </p:txBody>
      </p:sp>
      <p:sp>
        <p:nvSpPr>
          <p:cNvPr id="28" name="Text 14"/>
          <p:cNvSpPr/>
          <p:nvPr/>
        </p:nvSpPr>
        <p:spPr>
          <a:xfrm>
            <a:off x="12035790" y="4991910"/>
            <a:ext cx="3611023" cy="36576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ko-KR" altLang="en-US" sz="2880" b="1" kern="0" spc="-130">
                <a:solidFill>
                  <a:srgbClr val="dc8efe"/>
                </a:solidFill>
                <a:latin typeface="나눔스퀘어 ExtraBold"/>
                <a:ea typeface="나눔스퀘어 ExtraBold"/>
                <a:cs typeface="Pretendard-Bold"/>
              </a:rPr>
              <a:t>키워드 </a:t>
            </a:r>
            <a:r>
              <a:rPr lang="en-US" altLang="ko-KR" sz="2880" b="1" kern="0" spc="-130">
                <a:solidFill>
                  <a:srgbClr val="dc8efe"/>
                </a:solidFill>
                <a:latin typeface="나눔스퀘어 ExtraBold"/>
                <a:ea typeface="나눔스퀘어 ExtraBold"/>
                <a:cs typeface="Pretendard-Bold"/>
              </a:rPr>
              <a:t>3</a:t>
            </a:r>
            <a:endParaRPr lang="en-US" sz="2880">
              <a:latin typeface="나눔스퀘어"/>
              <a:ea typeface="나눔스퀘어"/>
            </a:endParaRPr>
          </a:p>
        </p:txBody>
      </p:sp>
      <p:sp>
        <p:nvSpPr>
          <p:cNvPr id="15" name="Text 6"/>
          <p:cNvSpPr/>
          <p:nvPr/>
        </p:nvSpPr>
        <p:spPr>
          <a:xfrm>
            <a:off x="2330006" y="5571696"/>
            <a:ext cx="3161967" cy="138280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1871" kern="0" spc="-66">
                <a:solidFill>
                  <a:srgbClr val="04357d"/>
                </a:solidFill>
                <a:latin typeface="나눔스퀘어"/>
                <a:ea typeface="나눔스퀘어"/>
                <a:cs typeface="Pretendard-Regular"/>
              </a:rPr>
              <a:t>키워드와 관련된 내용을 정리해서</a:t>
            </a:r>
            <a:endParaRPr lang="ko-KR" altLang="en-US" sz="1871" kern="0" spc="-66">
              <a:solidFill>
                <a:srgbClr val="04357d"/>
              </a:solidFill>
              <a:latin typeface="나눔스퀘어"/>
              <a:ea typeface="나눔스퀘어"/>
              <a:cs typeface="Pretendard-Regular"/>
            </a:endParaRPr>
          </a:p>
          <a:p>
            <a:pPr marL="0" indent="0" algn="l">
              <a:buNone/>
              <a:defRPr/>
            </a:pPr>
            <a:r>
              <a:rPr lang="ko-KR" altLang="en-US" sz="1871" kern="0" spc="-66">
                <a:solidFill>
                  <a:srgbClr val="04357d"/>
                </a:solidFill>
                <a:latin typeface="나눔스퀘어"/>
                <a:ea typeface="나눔스퀘어"/>
                <a:cs typeface="Pretendard-Regular"/>
              </a:rPr>
              <a:t>적어주세요</a:t>
            </a:r>
            <a:r>
              <a:rPr lang="en-US" altLang="ko-KR" sz="1871" kern="0" spc="-66">
                <a:solidFill>
                  <a:srgbClr val="04357d"/>
                </a:solidFill>
                <a:latin typeface="나눔스퀘어"/>
                <a:ea typeface="나눔스퀘어"/>
                <a:cs typeface="Pretendard-Regular"/>
              </a:rPr>
              <a:t>.</a:t>
            </a:r>
            <a:endParaRPr lang="en-US" sz="1871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  <p:sp>
        <p:nvSpPr>
          <p:cNvPr id="43" name="Text 6"/>
          <p:cNvSpPr/>
          <p:nvPr/>
        </p:nvSpPr>
        <p:spPr>
          <a:xfrm>
            <a:off x="7325381" y="5559564"/>
            <a:ext cx="3161967" cy="138280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1871" kern="0" spc="-66">
                <a:solidFill>
                  <a:srgbClr val="04357d"/>
                </a:solidFill>
                <a:latin typeface="나눔스퀘어"/>
                <a:ea typeface="나눔스퀘어"/>
                <a:cs typeface="Pretendard-Regular"/>
              </a:rPr>
              <a:t>키워드와 관련된 내용을 정리해서</a:t>
            </a:r>
            <a:endParaRPr lang="ko-KR" altLang="en-US" sz="1871" kern="0" spc="-66">
              <a:solidFill>
                <a:srgbClr val="04357d"/>
              </a:solidFill>
              <a:latin typeface="나눔스퀘어"/>
              <a:ea typeface="나눔스퀘어"/>
              <a:cs typeface="Pretendard-Regular"/>
            </a:endParaRPr>
          </a:p>
          <a:p>
            <a:pPr marL="0" indent="0" algn="l">
              <a:buNone/>
              <a:defRPr/>
            </a:pPr>
            <a:r>
              <a:rPr lang="ko-KR" altLang="en-US" sz="1871" kern="0" spc="-66">
                <a:solidFill>
                  <a:srgbClr val="04357d"/>
                </a:solidFill>
                <a:latin typeface="나눔스퀘어"/>
                <a:ea typeface="나눔스퀘어"/>
                <a:cs typeface="Pretendard-Regular"/>
              </a:rPr>
              <a:t>적어주세요</a:t>
            </a:r>
            <a:r>
              <a:rPr lang="en-US" altLang="ko-KR" sz="1871" kern="0" spc="-66">
                <a:solidFill>
                  <a:srgbClr val="04357d"/>
                </a:solidFill>
                <a:latin typeface="나눔스퀘어"/>
                <a:ea typeface="나눔스퀘어"/>
                <a:cs typeface="Pretendard-Regular"/>
              </a:rPr>
              <a:t>.</a:t>
            </a:r>
            <a:endParaRPr lang="en-US" sz="1871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  <p:sp>
        <p:nvSpPr>
          <p:cNvPr id="44" name="Text 6"/>
          <p:cNvSpPr/>
          <p:nvPr/>
        </p:nvSpPr>
        <p:spPr>
          <a:xfrm>
            <a:off x="12245654" y="5571696"/>
            <a:ext cx="3161967" cy="138280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1871" kern="0" spc="-66">
                <a:solidFill>
                  <a:srgbClr val="04357d"/>
                </a:solidFill>
                <a:latin typeface="나눔스퀘어"/>
                <a:ea typeface="나눔스퀘어"/>
                <a:cs typeface="Pretendard-Regular"/>
              </a:rPr>
              <a:t>키워드와 관련된 내용을 정리해서</a:t>
            </a:r>
            <a:endParaRPr lang="ko-KR" altLang="en-US" sz="1871" kern="0" spc="-66">
              <a:solidFill>
                <a:srgbClr val="04357d"/>
              </a:solidFill>
              <a:latin typeface="나눔스퀘어"/>
              <a:ea typeface="나눔스퀘어"/>
              <a:cs typeface="Pretendard-Regular"/>
            </a:endParaRPr>
          </a:p>
          <a:p>
            <a:pPr marL="0" indent="0" algn="l">
              <a:buNone/>
              <a:defRPr/>
            </a:pPr>
            <a:r>
              <a:rPr lang="ko-KR" altLang="en-US" sz="1871" kern="0" spc="-66">
                <a:solidFill>
                  <a:srgbClr val="04357d"/>
                </a:solidFill>
                <a:latin typeface="나눔스퀘어"/>
                <a:ea typeface="나눔스퀘어"/>
                <a:cs typeface="Pretendard-Regular"/>
              </a:rPr>
              <a:t>적어주세요</a:t>
            </a:r>
            <a:r>
              <a:rPr lang="en-US" altLang="ko-KR" sz="1871" kern="0" spc="-66">
                <a:solidFill>
                  <a:srgbClr val="04357d"/>
                </a:solidFill>
                <a:latin typeface="나눔스퀘어"/>
                <a:ea typeface="나눔스퀘어"/>
                <a:cs typeface="Pretendard-Regular"/>
              </a:rPr>
              <a:t>.</a:t>
            </a:r>
            <a:endParaRPr lang="en-US" sz="1871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</a:t>
            </a:r>
            <a:r>
              <a:rPr lang="en-US" altLang="ko-KR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3</a:t>
            </a:r>
            <a:endParaRPr lang="en-US" sz="5184">
              <a:latin typeface="나눔스퀘어"/>
              <a:ea typeface="나눔스퀘어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</a:rPr>
              <a:t>서비스 기획 상세</a:t>
            </a:r>
            <a:endParaRPr lang="en-US" sz="3240">
              <a:latin typeface="나눔스퀘어"/>
              <a:ea typeface="나눔스퀘어"/>
            </a:endParaRPr>
          </a:p>
        </p:txBody>
      </p:sp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160">
                <a:solidFill>
                  <a:srgbClr val="05357d"/>
                </a:solidFill>
                <a:latin typeface="NanumSquareB"/>
                <a:ea typeface="NanumSquareB"/>
              </a:rPr>
              <a:t>Project Details</a:t>
            </a:r>
            <a:endParaRPr lang="en-US" sz="2160">
              <a:latin typeface="나눔스퀘어"/>
              <a:ea typeface="나눔스퀘어"/>
            </a:endParaRPr>
          </a:p>
        </p:txBody>
      </p:sp>
      <p:sp>
        <p:nvSpPr>
          <p:cNvPr id="9" name="Text 3"/>
          <p:cNvSpPr/>
          <p:nvPr/>
        </p:nvSpPr>
        <p:spPr>
          <a:xfrm>
            <a:off x="6521101" y="1744075"/>
            <a:ext cx="4514136" cy="627221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ko-KR" altLang="en-US" sz="352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신규 서비스 개요</a:t>
            </a:r>
            <a:endParaRPr lang="en-US" sz="3528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88099" y="3032224"/>
            <a:ext cx="182880" cy="182880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66486" y="3032205"/>
            <a:ext cx="182880" cy="182880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12273" y="3032333"/>
            <a:ext cx="182880" cy="182880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923111" y="3032315"/>
            <a:ext cx="182880" cy="182880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15584" y="3949403"/>
            <a:ext cx="2909649" cy="2909649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>
            <a:off x="2459022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376" b="1">
                <a:solidFill>
                  <a:srgbClr val="ffffff"/>
                </a:solidFill>
                <a:latin typeface="나눔스퀘어 ExtraBold"/>
                <a:ea typeface="나눔스퀘어 ExtraBold"/>
                <a:cs typeface="Pretendard-Bold"/>
              </a:rPr>
              <a:t>Keyword 1</a:t>
            </a:r>
            <a:endParaRPr lang="en-US" sz="2376">
              <a:latin typeface="나눔스퀘어"/>
              <a:ea typeface="나눔스퀘어"/>
            </a:endParaRPr>
          </a:p>
        </p:txBody>
      </p:sp>
      <p:sp>
        <p:nvSpPr>
          <p:cNvPr id="23" name="Text 9"/>
          <p:cNvSpPr/>
          <p:nvPr/>
        </p:nvSpPr>
        <p:spPr>
          <a:xfrm>
            <a:off x="1934385" y="533766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9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간략한 설명을</a:t>
            </a:r>
            <a:endParaRPr lang="en-US" sz="1800">
              <a:latin typeface="나눔스퀘어"/>
              <a:ea typeface="나눔스퀘어"/>
            </a:endParaRPr>
          </a:p>
        </p:txBody>
      </p:sp>
      <p:sp>
        <p:nvSpPr>
          <p:cNvPr id="24" name="Text 10"/>
          <p:cNvSpPr/>
          <p:nvPr/>
        </p:nvSpPr>
        <p:spPr>
          <a:xfrm>
            <a:off x="1934385" y="565770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9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이 곳에 입력해 주세요.</a:t>
            </a:r>
            <a:endParaRPr lang="en-US" sz="1800">
              <a:latin typeface="나눔스퀘어"/>
              <a:ea typeface="나눔스퀘어"/>
            </a:endParaRPr>
          </a:p>
        </p:txBody>
      </p:sp>
      <p:pic>
        <p:nvPicPr>
          <p:cNvPr id="25" name="Image 12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03006" y="3949403"/>
            <a:ext cx="2909649" cy="2909649"/>
          </a:xfrm>
          <a:prstGeom prst="rect">
            <a:avLst/>
          </a:prstGeom>
        </p:spPr>
      </p:pic>
      <p:sp>
        <p:nvSpPr>
          <p:cNvPr id="28" name="Text 11"/>
          <p:cNvSpPr/>
          <p:nvPr/>
        </p:nvSpPr>
        <p:spPr>
          <a:xfrm>
            <a:off x="5946458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376" b="1">
                <a:solidFill>
                  <a:srgbClr val="ffffff"/>
                </a:solidFill>
                <a:latin typeface="나눔스퀘어 ExtraBold"/>
                <a:ea typeface="나눔스퀘어 ExtraBold"/>
                <a:cs typeface="Pretendard-Bold"/>
              </a:rPr>
              <a:t>Keyword 2</a:t>
            </a:r>
            <a:endParaRPr lang="en-US" sz="2376">
              <a:latin typeface="나눔스퀘어"/>
              <a:ea typeface="나눔스퀘어"/>
            </a:endParaRPr>
          </a:p>
        </p:txBody>
      </p:sp>
      <p:sp>
        <p:nvSpPr>
          <p:cNvPr id="29" name="Text 12"/>
          <p:cNvSpPr/>
          <p:nvPr/>
        </p:nvSpPr>
        <p:spPr>
          <a:xfrm>
            <a:off x="5421821" y="533766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9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간략한 설명을</a:t>
            </a:r>
            <a:endParaRPr lang="en-US" sz="1800">
              <a:latin typeface="나눔스퀘어"/>
              <a:ea typeface="나눔스퀘어"/>
            </a:endParaRPr>
          </a:p>
        </p:txBody>
      </p:sp>
      <p:sp>
        <p:nvSpPr>
          <p:cNvPr id="30" name="Text 13"/>
          <p:cNvSpPr/>
          <p:nvPr/>
        </p:nvSpPr>
        <p:spPr>
          <a:xfrm>
            <a:off x="5421821" y="565770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9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이 곳에 입력해 주세요.</a:t>
            </a:r>
            <a:endParaRPr lang="en-US" sz="1800">
              <a:latin typeface="나눔스퀘어"/>
              <a:ea typeface="나눔스퀘어"/>
            </a:endParaRPr>
          </a:p>
        </p:txBody>
      </p:sp>
      <p:pic>
        <p:nvPicPr>
          <p:cNvPr id="31" name="Image 15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048848" y="3949403"/>
            <a:ext cx="2909649" cy="2909649"/>
          </a:xfrm>
          <a:prstGeom prst="rect">
            <a:avLst/>
          </a:prstGeom>
        </p:spPr>
      </p:pic>
      <p:sp>
        <p:nvSpPr>
          <p:cNvPr id="33" name="Text 14"/>
          <p:cNvSpPr/>
          <p:nvPr/>
        </p:nvSpPr>
        <p:spPr>
          <a:xfrm>
            <a:off x="9492472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376" b="1">
                <a:solidFill>
                  <a:srgbClr val="ffffff"/>
                </a:solidFill>
                <a:latin typeface="나눔스퀘어 ExtraBold"/>
                <a:ea typeface="나눔스퀘어 ExtraBold"/>
                <a:cs typeface="Pretendard-Bold"/>
              </a:rPr>
              <a:t>Keyword 3</a:t>
            </a:r>
            <a:endParaRPr lang="en-US" sz="2376">
              <a:latin typeface="나눔스퀘어"/>
              <a:ea typeface="나눔스퀘어"/>
            </a:endParaRPr>
          </a:p>
        </p:txBody>
      </p:sp>
      <p:sp>
        <p:nvSpPr>
          <p:cNvPr id="34" name="Text 15"/>
          <p:cNvSpPr/>
          <p:nvPr/>
        </p:nvSpPr>
        <p:spPr>
          <a:xfrm>
            <a:off x="8967835" y="533766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9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간략한 설명을</a:t>
            </a:r>
            <a:endParaRPr lang="en-US" sz="1800">
              <a:latin typeface="나눔스퀘어"/>
              <a:ea typeface="나눔스퀘어"/>
            </a:endParaRPr>
          </a:p>
        </p:txBody>
      </p:sp>
      <p:sp>
        <p:nvSpPr>
          <p:cNvPr id="35" name="Text 16"/>
          <p:cNvSpPr/>
          <p:nvPr/>
        </p:nvSpPr>
        <p:spPr>
          <a:xfrm>
            <a:off x="8967835" y="565770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9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이 곳에 입력해 주세요.</a:t>
            </a:r>
            <a:endParaRPr lang="en-US" sz="1800">
              <a:latin typeface="나눔스퀘어"/>
              <a:ea typeface="나눔스퀘어"/>
            </a:endParaRPr>
          </a:p>
        </p:txBody>
      </p:sp>
      <p:pic>
        <p:nvPicPr>
          <p:cNvPr id="37" name="Image 18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559741" y="3949403"/>
            <a:ext cx="2909649" cy="2909649"/>
          </a:xfrm>
          <a:prstGeom prst="rect">
            <a:avLst/>
          </a:prstGeom>
        </p:spPr>
      </p:pic>
      <p:sp>
        <p:nvSpPr>
          <p:cNvPr id="40" name="Text 17"/>
          <p:cNvSpPr/>
          <p:nvPr/>
        </p:nvSpPr>
        <p:spPr>
          <a:xfrm>
            <a:off x="13003197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376" b="1">
                <a:solidFill>
                  <a:srgbClr val="ffffff"/>
                </a:solidFill>
                <a:latin typeface="나눔스퀘어 ExtraBold"/>
                <a:ea typeface="나눔스퀘어 ExtraBold"/>
                <a:cs typeface="Pretendard-Bold"/>
              </a:rPr>
              <a:t>Keyword 4</a:t>
            </a:r>
            <a:endParaRPr lang="en-US" sz="2376">
              <a:latin typeface="나눔스퀘어"/>
              <a:ea typeface="나눔스퀘어"/>
            </a:endParaRPr>
          </a:p>
        </p:txBody>
      </p:sp>
      <p:sp>
        <p:nvSpPr>
          <p:cNvPr id="41" name="Text 18"/>
          <p:cNvSpPr/>
          <p:nvPr/>
        </p:nvSpPr>
        <p:spPr>
          <a:xfrm>
            <a:off x="12478560" y="533766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9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간략한 설명을</a:t>
            </a:r>
            <a:endParaRPr lang="en-US" sz="1800">
              <a:latin typeface="나눔스퀘어"/>
              <a:ea typeface="나눔스퀘어"/>
            </a:endParaRPr>
          </a:p>
        </p:txBody>
      </p:sp>
      <p:sp>
        <p:nvSpPr>
          <p:cNvPr id="42" name="Text 19"/>
          <p:cNvSpPr/>
          <p:nvPr/>
        </p:nvSpPr>
        <p:spPr>
          <a:xfrm>
            <a:off x="12478560" y="565770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9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이 곳에 입력해 주세요.</a:t>
            </a:r>
            <a:endParaRPr lang="en-US" sz="1800">
              <a:latin typeface="나눔스퀘어"/>
              <a:ea typeface="나눔스퀘어"/>
            </a:endParaRPr>
          </a:p>
        </p:txBody>
      </p:sp>
      <p:pic>
        <p:nvPicPr>
          <p:cNvPr id="43" name="Image 21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934239" y="7106808"/>
            <a:ext cx="3072384" cy="1512189"/>
          </a:xfrm>
          <a:prstGeom prst="rect">
            <a:avLst/>
          </a:prstGeom>
        </p:spPr>
      </p:pic>
      <p:sp>
        <p:nvSpPr>
          <p:cNvPr id="44" name="Text 20"/>
          <p:cNvSpPr/>
          <p:nvPr/>
        </p:nvSpPr>
        <p:spPr>
          <a:xfrm>
            <a:off x="1934528" y="7541371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81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텍스트를 더블클릭한 후</a:t>
            </a:r>
            <a:endParaRPr lang="en-US" sz="1800">
              <a:latin typeface="나눔스퀘어"/>
              <a:ea typeface="나눔스퀘어"/>
            </a:endParaRPr>
          </a:p>
        </p:txBody>
      </p:sp>
      <p:sp>
        <p:nvSpPr>
          <p:cNvPr id="45" name="Text 21"/>
          <p:cNvSpPr/>
          <p:nvPr/>
        </p:nvSpPr>
        <p:spPr>
          <a:xfrm>
            <a:off x="1934528" y="7861411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81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내용을 수정해 보세요.</a:t>
            </a:r>
            <a:endParaRPr lang="en-US" sz="1800">
              <a:latin typeface="나눔스퀘어"/>
              <a:ea typeface="나눔스퀘어"/>
            </a:endParaRPr>
          </a:p>
        </p:txBody>
      </p:sp>
      <p:pic>
        <p:nvPicPr>
          <p:cNvPr id="46" name="Image 22" descr="preencoded.png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421606" y="7105382"/>
            <a:ext cx="3072384" cy="1512189"/>
          </a:xfrm>
          <a:prstGeom prst="rect">
            <a:avLst/>
          </a:prstGeom>
        </p:spPr>
      </p:pic>
      <p:sp>
        <p:nvSpPr>
          <p:cNvPr id="47" name="Text 22"/>
          <p:cNvSpPr/>
          <p:nvPr/>
        </p:nvSpPr>
        <p:spPr>
          <a:xfrm>
            <a:off x="5421821" y="7539942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81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텍스트를 더블클릭한 후</a:t>
            </a:r>
            <a:endParaRPr lang="en-US" sz="1800">
              <a:latin typeface="나눔스퀘어"/>
              <a:ea typeface="나눔스퀘어"/>
            </a:endParaRPr>
          </a:p>
        </p:txBody>
      </p:sp>
      <p:sp>
        <p:nvSpPr>
          <p:cNvPr id="48" name="Text 23"/>
          <p:cNvSpPr/>
          <p:nvPr/>
        </p:nvSpPr>
        <p:spPr>
          <a:xfrm>
            <a:off x="5421821" y="7859982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81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내용을 수정해 보세요.</a:t>
            </a:r>
            <a:endParaRPr lang="en-US" sz="1800">
              <a:latin typeface="나눔스퀘어"/>
              <a:ea typeface="나눔스퀘어"/>
            </a:endParaRPr>
          </a:p>
        </p:txBody>
      </p:sp>
      <p:pic>
        <p:nvPicPr>
          <p:cNvPr id="49" name="Image 23" descr="preencoded.png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967576" y="7104669"/>
            <a:ext cx="3072384" cy="1512189"/>
          </a:xfrm>
          <a:prstGeom prst="rect">
            <a:avLst/>
          </a:prstGeom>
        </p:spPr>
      </p:pic>
      <p:sp>
        <p:nvSpPr>
          <p:cNvPr id="50" name="Text 24"/>
          <p:cNvSpPr/>
          <p:nvPr/>
        </p:nvSpPr>
        <p:spPr>
          <a:xfrm>
            <a:off x="8967835" y="7539228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81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텍스트를 더블클릭한 후</a:t>
            </a:r>
            <a:endParaRPr lang="en-US" sz="1800">
              <a:latin typeface="나눔스퀘어"/>
              <a:ea typeface="나눔스퀘어"/>
            </a:endParaRPr>
          </a:p>
        </p:txBody>
      </p:sp>
      <p:sp>
        <p:nvSpPr>
          <p:cNvPr id="51" name="Text 25"/>
          <p:cNvSpPr/>
          <p:nvPr/>
        </p:nvSpPr>
        <p:spPr>
          <a:xfrm>
            <a:off x="8967835" y="7859268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81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내용을 수정해 보세요.</a:t>
            </a:r>
            <a:endParaRPr lang="en-US" sz="1800">
              <a:latin typeface="나눔스퀘어"/>
              <a:ea typeface="나눔스퀘어"/>
            </a:endParaRPr>
          </a:p>
        </p:txBody>
      </p:sp>
      <p:pic>
        <p:nvPicPr>
          <p:cNvPr id="52" name="Image 24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478360" y="7103242"/>
            <a:ext cx="3072384" cy="1512189"/>
          </a:xfrm>
          <a:prstGeom prst="rect">
            <a:avLst/>
          </a:prstGeom>
        </p:spPr>
      </p:pic>
      <p:sp>
        <p:nvSpPr>
          <p:cNvPr id="53" name="Text 26"/>
          <p:cNvSpPr/>
          <p:nvPr/>
        </p:nvSpPr>
        <p:spPr>
          <a:xfrm>
            <a:off x="12478560" y="7537799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81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텍스트를 더블클릭한 후</a:t>
            </a:r>
            <a:endParaRPr lang="en-US" sz="1800">
              <a:latin typeface="나눔스퀘어"/>
              <a:ea typeface="나눔스퀘어"/>
            </a:endParaRPr>
          </a:p>
        </p:txBody>
      </p:sp>
      <p:sp>
        <p:nvSpPr>
          <p:cNvPr id="54" name="Text 27"/>
          <p:cNvSpPr/>
          <p:nvPr/>
        </p:nvSpPr>
        <p:spPr>
          <a:xfrm>
            <a:off x="12478560" y="7857839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00" kern="0" spc="-81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내용을 수정해 보세요.</a:t>
            </a:r>
            <a:endParaRPr lang="en-US" sz="1800"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</a:t>
            </a:r>
            <a:r>
              <a:rPr lang="en-US" altLang="ko-KR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3</a:t>
            </a:r>
            <a:endParaRPr lang="en-US" sz="5184">
              <a:latin typeface="나눔스퀘어"/>
              <a:ea typeface="나눔스퀘어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</a:rPr>
              <a:t>서비스 기획 상세</a:t>
            </a:r>
            <a:endParaRPr lang="en-US" altLang="ko-KR" sz="3240">
              <a:latin typeface="나눔스퀘어"/>
              <a:ea typeface="나눔스퀘어"/>
            </a:endParaRPr>
          </a:p>
        </p:txBody>
      </p:sp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en-US" altLang="ko-KR" sz="2160">
                <a:solidFill>
                  <a:srgbClr val="05357d"/>
                </a:solidFill>
                <a:latin typeface="NanumSquareB"/>
                <a:ea typeface="NanumSquareB"/>
              </a:rPr>
              <a:t>Project Details</a:t>
            </a:r>
            <a:endParaRPr lang="en-US" altLang="ko-KR" sz="2160">
              <a:latin typeface="나눔스퀘어"/>
              <a:ea typeface="나눔스퀘어"/>
            </a:endParaRPr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6200000">
            <a:off x="-827247" y="6157634"/>
            <a:ext cx="4545281" cy="9144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804245" y="6157634"/>
            <a:ext cx="4545281" cy="9144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2435733" y="6157624"/>
            <a:ext cx="4545281" cy="9144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6200000">
            <a:off x="4067224" y="6157624"/>
            <a:ext cx="4545281" cy="9144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00000">
            <a:off x="5698724" y="6157634"/>
            <a:ext cx="4545281" cy="9144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6200000">
            <a:off x="7330214" y="6157634"/>
            <a:ext cx="4545281" cy="9144"/>
          </a:xfrm>
          <a:prstGeom prst="rect">
            <a:avLst/>
          </a:prstGeom>
        </p:spPr>
      </p:pic>
      <p:pic>
        <p:nvPicPr>
          <p:cNvPr id="15" name="Image 10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16200000">
            <a:off x="8961705" y="6157624"/>
            <a:ext cx="4545281" cy="9144"/>
          </a:xfrm>
          <a:prstGeom prst="rect">
            <a:avLst/>
          </a:prstGeom>
        </p:spPr>
      </p:pic>
      <p:pic>
        <p:nvPicPr>
          <p:cNvPr id="16" name="Image 11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16200000">
            <a:off x="12224705" y="6157624"/>
            <a:ext cx="4545281" cy="9144"/>
          </a:xfrm>
          <a:prstGeom prst="rect">
            <a:avLst/>
          </a:prstGeom>
        </p:spPr>
      </p:pic>
      <p:pic>
        <p:nvPicPr>
          <p:cNvPr id="17" name="Image 12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6200000">
            <a:off x="10593233" y="6157624"/>
            <a:ext cx="4545281" cy="9144"/>
          </a:xfrm>
          <a:prstGeom prst="rect">
            <a:avLst/>
          </a:prstGeom>
        </p:spPr>
      </p:pic>
      <p:pic>
        <p:nvPicPr>
          <p:cNvPr id="18" name="Image 13" descr="preencoded.png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16200000">
            <a:off x="13856177" y="6157624"/>
            <a:ext cx="4545281" cy="9144"/>
          </a:xfrm>
          <a:prstGeom prst="rect">
            <a:avLst/>
          </a:prstGeom>
        </p:spPr>
      </p:pic>
      <p:pic>
        <p:nvPicPr>
          <p:cNvPr id="19" name="Image 14" descr="preencoded.png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194435" y="2670542"/>
            <a:ext cx="15167611" cy="1004126"/>
          </a:xfrm>
          <a:prstGeom prst="rect">
            <a:avLst/>
          </a:prstGeom>
        </p:spPr>
      </p:pic>
      <p:sp>
        <p:nvSpPr>
          <p:cNvPr id="20" name="Text 3"/>
          <p:cNvSpPr/>
          <p:nvPr/>
        </p:nvSpPr>
        <p:spPr>
          <a:xfrm>
            <a:off x="6498241" y="1904095"/>
            <a:ext cx="4514136" cy="56321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프로젝트 일정</a:t>
            </a:r>
            <a:endParaRPr lang="en-US" sz="3168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  <p:sp>
        <p:nvSpPr>
          <p:cNvPr id="21" name="Text 4"/>
          <p:cNvSpPr/>
          <p:nvPr/>
        </p:nvSpPr>
        <p:spPr>
          <a:xfrm>
            <a:off x="1563053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71">
                <a:solidFill>
                  <a:srgbClr val="323233"/>
                </a:solidFill>
                <a:latin typeface="나눔스퀘어"/>
                <a:ea typeface="나눔스퀘어"/>
                <a:cs typeface="Pretendard-Regular"/>
              </a:rPr>
              <a:t>September</a:t>
            </a:r>
            <a:endParaRPr lang="en-US" sz="1871">
              <a:latin typeface="나눔스퀘어"/>
              <a:ea typeface="나눔스퀘어"/>
            </a:endParaRPr>
          </a:p>
        </p:txBody>
      </p:sp>
      <p:sp>
        <p:nvSpPr>
          <p:cNvPr id="22" name="Text 5"/>
          <p:cNvSpPr/>
          <p:nvPr/>
        </p:nvSpPr>
        <p:spPr>
          <a:xfrm>
            <a:off x="4056936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71">
                <a:solidFill>
                  <a:srgbClr val="323233"/>
                </a:solidFill>
                <a:latin typeface="나눔스퀘어"/>
                <a:ea typeface="나눔스퀘어"/>
                <a:cs typeface="Pretendard-Regular"/>
              </a:rPr>
              <a:t>October</a:t>
            </a:r>
            <a:endParaRPr lang="en-US" sz="1871">
              <a:latin typeface="나눔스퀘어"/>
              <a:ea typeface="나눔스퀘어"/>
            </a:endParaRPr>
          </a:p>
        </p:txBody>
      </p:sp>
      <p:sp>
        <p:nvSpPr>
          <p:cNvPr id="23" name="Text 6"/>
          <p:cNvSpPr/>
          <p:nvPr/>
        </p:nvSpPr>
        <p:spPr>
          <a:xfrm>
            <a:off x="6550962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71">
                <a:solidFill>
                  <a:srgbClr val="323233"/>
                </a:solidFill>
                <a:latin typeface="나눔스퀘어"/>
                <a:ea typeface="나눔스퀘어"/>
                <a:cs typeface="Pretendard-Regular"/>
              </a:rPr>
              <a:t>November</a:t>
            </a:r>
            <a:endParaRPr lang="en-US" sz="1871">
              <a:latin typeface="나눔스퀘어"/>
              <a:ea typeface="나눔스퀘어"/>
            </a:endParaRPr>
          </a:p>
        </p:txBody>
      </p:sp>
      <p:sp>
        <p:nvSpPr>
          <p:cNvPr id="24" name="Text 7"/>
          <p:cNvSpPr/>
          <p:nvPr/>
        </p:nvSpPr>
        <p:spPr>
          <a:xfrm>
            <a:off x="9044988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71">
                <a:solidFill>
                  <a:srgbClr val="323233"/>
                </a:solidFill>
                <a:latin typeface="나눔스퀘어"/>
                <a:ea typeface="나눔스퀘어"/>
                <a:cs typeface="Pretendard-Regular"/>
              </a:rPr>
              <a:t>December</a:t>
            </a:r>
            <a:endParaRPr lang="en-US" sz="1871">
              <a:latin typeface="나눔스퀘어"/>
              <a:ea typeface="나눔스퀘어"/>
            </a:endParaRPr>
          </a:p>
        </p:txBody>
      </p:sp>
      <p:sp>
        <p:nvSpPr>
          <p:cNvPr id="25" name="Text 8"/>
          <p:cNvSpPr/>
          <p:nvPr/>
        </p:nvSpPr>
        <p:spPr>
          <a:xfrm>
            <a:off x="11538871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71">
                <a:solidFill>
                  <a:srgbClr val="323233"/>
                </a:solidFill>
                <a:latin typeface="나눔스퀘어"/>
                <a:ea typeface="나눔스퀘어"/>
                <a:cs typeface="Pretendard-Regular"/>
              </a:rPr>
              <a:t>January</a:t>
            </a:r>
            <a:endParaRPr lang="en-US" sz="1871">
              <a:latin typeface="나눔스퀘어"/>
              <a:ea typeface="나눔스퀘어"/>
            </a:endParaRPr>
          </a:p>
        </p:txBody>
      </p:sp>
      <p:sp>
        <p:nvSpPr>
          <p:cNvPr id="26" name="Text 9"/>
          <p:cNvSpPr/>
          <p:nvPr/>
        </p:nvSpPr>
        <p:spPr>
          <a:xfrm>
            <a:off x="14032897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871">
                <a:solidFill>
                  <a:srgbClr val="323233"/>
                </a:solidFill>
                <a:latin typeface="나눔스퀘어"/>
                <a:ea typeface="나눔스퀘어"/>
                <a:cs typeface="Pretendard-Regular"/>
              </a:rPr>
              <a:t>February</a:t>
            </a:r>
            <a:endParaRPr lang="en-US" sz="1871">
              <a:latin typeface="나눔스퀘어"/>
              <a:ea typeface="나눔스퀘어"/>
            </a:endParaRPr>
          </a:p>
        </p:txBody>
      </p:sp>
      <p:pic>
        <p:nvPicPr>
          <p:cNvPr id="27" name="Image 15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29355" y="3184681"/>
            <a:ext cx="5099495" cy="2558463"/>
          </a:xfrm>
          <a:prstGeom prst="rect">
            <a:avLst/>
          </a:prstGeom>
        </p:spPr>
      </p:pic>
      <p:pic>
        <p:nvPicPr>
          <p:cNvPr id="28" name="Image 16" descr="preencoded.png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586341" y="3948882"/>
            <a:ext cx="4900470" cy="2558606"/>
          </a:xfrm>
          <a:prstGeom prst="rect">
            <a:avLst/>
          </a:prstGeom>
        </p:spPr>
      </p:pic>
      <p:pic>
        <p:nvPicPr>
          <p:cNvPr id="29" name="Image 17" descr="preencoded.png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434608" y="4851852"/>
            <a:ext cx="7490508" cy="2558606"/>
          </a:xfrm>
          <a:prstGeom prst="rect">
            <a:avLst/>
          </a:prstGeom>
        </p:spPr>
      </p:pic>
      <p:pic>
        <p:nvPicPr>
          <p:cNvPr id="30" name="Image 18" descr="preencoded.png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456097" y="5743392"/>
            <a:ext cx="6134195" cy="2558606"/>
          </a:xfrm>
          <a:prstGeom prst="rect">
            <a:avLst/>
          </a:prstGeom>
        </p:spPr>
      </p:pic>
      <p:pic>
        <p:nvPicPr>
          <p:cNvPr id="31" name="Image 19" descr="preencoded.png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1427897" y="6612072"/>
            <a:ext cx="6134195" cy="2558606"/>
          </a:xfrm>
          <a:prstGeom prst="rect">
            <a:avLst/>
          </a:prstGeom>
        </p:spPr>
      </p:pic>
      <p:sp>
        <p:nvSpPr>
          <p:cNvPr id="32" name="Text 10"/>
          <p:cNvSpPr/>
          <p:nvPr/>
        </p:nvSpPr>
        <p:spPr>
          <a:xfrm>
            <a:off x="1768793" y="5017770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사전조사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33" name="Text 11"/>
          <p:cNvSpPr/>
          <p:nvPr/>
        </p:nvSpPr>
        <p:spPr>
          <a:xfrm>
            <a:off x="1768793" y="5305806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리서치 &amp; 조사 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34" name="Text 12"/>
          <p:cNvSpPr/>
          <p:nvPr/>
        </p:nvSpPr>
        <p:spPr>
          <a:xfrm>
            <a:off x="1768793" y="5593842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조사 기반 분석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35" name="Text 13"/>
          <p:cNvSpPr/>
          <p:nvPr/>
        </p:nvSpPr>
        <p:spPr>
          <a:xfrm>
            <a:off x="1768793" y="5881878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전략 수립 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36" name="Text 14"/>
          <p:cNvSpPr/>
          <p:nvPr/>
        </p:nvSpPr>
        <p:spPr>
          <a:xfrm>
            <a:off x="4991767" y="5766149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전략 분석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37" name="Text 15"/>
          <p:cNvSpPr/>
          <p:nvPr/>
        </p:nvSpPr>
        <p:spPr>
          <a:xfrm>
            <a:off x="4991767" y="6054185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솔루션 아이디어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38" name="Text 16"/>
          <p:cNvSpPr/>
          <p:nvPr/>
        </p:nvSpPr>
        <p:spPr>
          <a:xfrm>
            <a:off x="4991767" y="6342221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아이디어 맵핑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39" name="Text 17"/>
          <p:cNvSpPr/>
          <p:nvPr/>
        </p:nvSpPr>
        <p:spPr>
          <a:xfrm>
            <a:off x="4991767" y="6630257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아이디어 스케치 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40" name="Text 18"/>
          <p:cNvSpPr/>
          <p:nvPr/>
        </p:nvSpPr>
        <p:spPr>
          <a:xfrm>
            <a:off x="6683407" y="6680549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내부 개선 사항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41" name="Text 19"/>
          <p:cNvSpPr/>
          <p:nvPr/>
        </p:nvSpPr>
        <p:spPr>
          <a:xfrm>
            <a:off x="6683407" y="6968585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검수작업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42" name="Text 20"/>
          <p:cNvSpPr/>
          <p:nvPr/>
        </p:nvSpPr>
        <p:spPr>
          <a:xfrm>
            <a:off x="6683407" y="7256621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디벨롭핑 작업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43" name="Text 21"/>
          <p:cNvSpPr/>
          <p:nvPr/>
        </p:nvSpPr>
        <p:spPr>
          <a:xfrm>
            <a:off x="10020967" y="7560659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브랜딩 작업</a:t>
            </a:r>
            <a:endParaRPr lang="en-US" sz="1296">
              <a:latin typeface="나눔스퀘어"/>
              <a:ea typeface="나눔스퀘어"/>
            </a:endParaRPr>
          </a:p>
        </p:txBody>
      </p:sp>
      <p:sp>
        <p:nvSpPr>
          <p:cNvPr id="44" name="Text 22"/>
          <p:cNvSpPr/>
          <p:nvPr/>
        </p:nvSpPr>
        <p:spPr>
          <a:xfrm>
            <a:off x="10020967" y="7848695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1296" kern="0" spc="-65">
                <a:solidFill>
                  <a:srgbClr val="646464"/>
                </a:solidFill>
                <a:latin typeface="나눔스퀘어"/>
                <a:ea typeface="나눔스퀘어"/>
                <a:cs typeface="Pretendard-Regular"/>
              </a:rPr>
              <a:t>· 디자인 작업</a:t>
            </a:r>
            <a:endParaRPr lang="en-US" sz="1296"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02</a:t>
            </a:r>
            <a:endParaRPr lang="en-US" sz="5184">
              <a:latin typeface="나눔스퀘어"/>
              <a:ea typeface="나눔스퀘어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  <a:cs typeface="NanumSquareB"/>
              </a:rPr>
              <a:t>시장 분석</a:t>
            </a:r>
            <a:endParaRPr lang="en-US" sz="3240">
              <a:latin typeface="나눔스퀘어"/>
              <a:ea typeface="나눔스퀘어"/>
            </a:endParaRPr>
          </a:p>
        </p:txBody>
      </p:sp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160">
                <a:solidFill>
                  <a:srgbClr val="05357d"/>
                </a:solidFill>
                <a:latin typeface="NanumSquareB"/>
                <a:ea typeface="NanumSquareB"/>
                <a:cs typeface="NanumSquareB"/>
              </a:rPr>
              <a:t>Market Analysis</a:t>
            </a:r>
            <a:endParaRPr lang="en-US" sz="2160">
              <a:latin typeface="나눔스퀘어"/>
              <a:ea typeface="나눔스퀘어"/>
            </a:endParaRPr>
          </a:p>
        </p:txBody>
      </p:sp>
      <p:sp>
        <p:nvSpPr>
          <p:cNvPr id="11" name="Text 3"/>
          <p:cNvSpPr/>
          <p:nvPr/>
        </p:nvSpPr>
        <p:spPr>
          <a:xfrm>
            <a:off x="2426446" y="8539782"/>
            <a:ext cx="5271087" cy="35104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304" kern="0" spc="-69">
                <a:solidFill>
                  <a:srgbClr val="05357d"/>
                </a:solidFill>
                <a:latin typeface="NanumSquareB"/>
                <a:ea typeface="NanumSquareB"/>
              </a:rPr>
              <a:t>AA </a:t>
            </a:r>
            <a:r>
              <a:rPr lang="ko-KR" altLang="en-US" sz="2304" kern="0" spc="-69">
                <a:solidFill>
                  <a:srgbClr val="05357d"/>
                </a:solidFill>
                <a:latin typeface="NanumSquareB"/>
                <a:ea typeface="NanumSquareB"/>
              </a:rPr>
              <a:t>서비스 이용자 수</a:t>
            </a:r>
            <a:endParaRPr lang="en-US" sz="2304">
              <a:latin typeface="나눔스퀘어"/>
              <a:ea typeface="나눔스퀘어"/>
            </a:endParaRPr>
          </a:p>
        </p:txBody>
      </p:sp>
      <p:sp>
        <p:nvSpPr>
          <p:cNvPr id="12" name="Text 4"/>
          <p:cNvSpPr/>
          <p:nvPr/>
        </p:nvSpPr>
        <p:spPr>
          <a:xfrm>
            <a:off x="5649686" y="1996107"/>
            <a:ext cx="10766796" cy="40962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2016" kern="0" spc="-12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시장의 상황을 간단하게 정리합니다</a:t>
            </a:r>
            <a:r>
              <a:rPr lang="en-US" altLang="ko-KR" sz="2016" kern="0" spc="-12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13" name="Text 5"/>
          <p:cNvSpPr/>
          <p:nvPr/>
        </p:nvSpPr>
        <p:spPr>
          <a:xfrm>
            <a:off x="5649685" y="2405729"/>
            <a:ext cx="10766796" cy="40962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2016" kern="0" spc="-12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시장에서 예상되는 수요를 간단하게 정리합니다</a:t>
            </a:r>
            <a:r>
              <a:rPr lang="en-US" altLang="ko-KR" sz="2016" kern="0" spc="-12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.</a:t>
            </a:r>
            <a:endParaRPr lang="en-US" sz="2016">
              <a:latin typeface="나눔스퀘어"/>
              <a:ea typeface="나눔스퀘어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7872" y="3610362"/>
            <a:ext cx="6382512" cy="4773168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2142839" y="1986962"/>
            <a:ext cx="3996704" cy="427911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altLang="ko-KR" sz="2808" kern="0" spc="-168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AI</a:t>
            </a:r>
            <a:r>
              <a:rPr lang="ko-KR" altLang="en-US" sz="2808" kern="0" spc="-168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시대의 새로운 서비스</a:t>
            </a:r>
            <a:endParaRPr lang="en-US" sz="2808">
              <a:latin typeface="나눔스퀘어"/>
              <a:ea typeface="나눔스퀘어"/>
            </a:endParaRPr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14581" y="6381908"/>
            <a:ext cx="2721197" cy="3262979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9695926" y="8539782"/>
            <a:ext cx="5271087" cy="35104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ko-KR" altLang="en-US" sz="2304" kern="0" spc="-69">
                <a:solidFill>
                  <a:srgbClr val="05357d"/>
                </a:solidFill>
                <a:latin typeface="NanumSquareB"/>
                <a:ea typeface="NanumSquareB"/>
              </a:rPr>
              <a:t>타업종 </a:t>
            </a:r>
            <a:r>
              <a:rPr lang="en-US" altLang="ko-KR" sz="2304" kern="0" spc="-69">
                <a:solidFill>
                  <a:srgbClr val="05357d"/>
                </a:solidFill>
                <a:latin typeface="NanumSquareB"/>
                <a:ea typeface="NanumSquareB"/>
              </a:rPr>
              <a:t>AI </a:t>
            </a:r>
            <a:r>
              <a:rPr lang="ko-KR" altLang="en-US" sz="2304" kern="0" spc="-69">
                <a:solidFill>
                  <a:srgbClr val="05357d"/>
                </a:solidFill>
                <a:latin typeface="NanumSquareB"/>
                <a:ea typeface="NanumSquareB"/>
              </a:rPr>
              <a:t>서비스 도입</a:t>
            </a:r>
            <a:endParaRPr lang="en-US" sz="2304">
              <a:latin typeface="나눔스퀘어"/>
              <a:ea typeface="나눔스퀘어"/>
            </a:endParaRPr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37352" y="3610362"/>
            <a:ext cx="6382512" cy="4773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02</a:t>
            </a:r>
            <a:endParaRPr lang="en-US" sz="5184">
              <a:latin typeface="나눔스퀘어"/>
              <a:ea typeface="나눔스퀘어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</a:rPr>
              <a:t>시장 분석 </a:t>
            </a:r>
            <a:r>
              <a:rPr lang="en-US" altLang="ko-KR" sz="3240" kern="0" spc="-194">
                <a:solidFill>
                  <a:srgbClr val="05357d"/>
                </a:solidFill>
                <a:latin typeface="NanumSquareB"/>
                <a:ea typeface="NanumSquareB"/>
              </a:rPr>
              <a:t>–</a:t>
            </a: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</a:rPr>
              <a:t> 자사 분석</a:t>
            </a:r>
            <a:endParaRPr lang="en-US" sz="3240">
              <a:latin typeface="나눔스퀘어"/>
              <a:ea typeface="나눔스퀘어"/>
            </a:endParaRPr>
          </a:p>
        </p:txBody>
      </p:sp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en-US" altLang="ko-KR" sz="2160">
                <a:solidFill>
                  <a:srgbClr val="05357d"/>
                </a:solidFill>
                <a:latin typeface="NanumSquareB"/>
                <a:ea typeface="NanumSquareB"/>
                <a:cs typeface="NanumSquareB"/>
              </a:rPr>
              <a:t>Market Analysis</a:t>
            </a:r>
            <a:endParaRPr lang="en-US" altLang="ko-KR" sz="2160">
              <a:latin typeface="나눔스퀘어"/>
              <a:ea typeface="나눔스퀘어"/>
            </a:endParaRPr>
          </a:p>
        </p:txBody>
      </p:sp>
      <p:sp>
        <p:nvSpPr>
          <p:cNvPr id="9" name="Text 3"/>
          <p:cNvSpPr/>
          <p:nvPr/>
        </p:nvSpPr>
        <p:spPr>
          <a:xfrm>
            <a:off x="1152287" y="3649170"/>
            <a:ext cx="1828800" cy="13716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0800" b="1">
                <a:solidFill>
                  <a:srgbClr val="05357d"/>
                </a:solidFill>
                <a:latin typeface="나눔스퀘어 ExtraBold"/>
                <a:ea typeface="나눔스퀘어 ExtraBold"/>
                <a:cs typeface="Pretendard-ExtraBold"/>
              </a:rPr>
              <a:t>S</a:t>
            </a:r>
            <a:endParaRPr lang="en-US" sz="10800">
              <a:latin typeface="나눔스퀘어"/>
              <a:ea typeface="나눔스퀘어"/>
            </a:endParaRPr>
          </a:p>
        </p:txBody>
      </p:sp>
      <p:sp>
        <p:nvSpPr>
          <p:cNvPr id="10" name="Text 4"/>
          <p:cNvSpPr/>
          <p:nvPr/>
        </p:nvSpPr>
        <p:spPr>
          <a:xfrm>
            <a:off x="1152287" y="5718000"/>
            <a:ext cx="1828800" cy="13716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0800" b="1">
                <a:solidFill>
                  <a:srgbClr val="05357d"/>
                </a:solidFill>
                <a:latin typeface="나눔스퀘어 ExtraBold"/>
                <a:ea typeface="나눔스퀘어 ExtraBold"/>
                <a:cs typeface="Pretendard-ExtraBold"/>
              </a:rPr>
              <a:t>O</a:t>
            </a:r>
            <a:endParaRPr lang="en-US" sz="10800">
              <a:latin typeface="나눔스퀘어"/>
              <a:ea typeface="나눔스퀘어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82639" y="2423874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880">
                <a:solidFill>
                  <a:srgbClr val="3564ab"/>
                </a:solidFill>
                <a:latin typeface="NanumSquareEB"/>
                <a:ea typeface="NanumSquareEB"/>
                <a:cs typeface="NanumSquareEB"/>
              </a:rPr>
              <a:t>강</a:t>
            </a:r>
            <a:endParaRPr lang="en-US" sz="2880">
              <a:latin typeface="나눔스퀘어"/>
              <a:ea typeface="나눔스퀘어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82639" y="2862786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880">
                <a:solidFill>
                  <a:srgbClr val="3564ab"/>
                </a:solidFill>
                <a:latin typeface="NanumSquareEB"/>
                <a:ea typeface="NanumSquareEB"/>
                <a:cs typeface="NanumSquareEB"/>
              </a:rPr>
              <a:t>점</a:t>
            </a:r>
            <a:endParaRPr lang="en-US" sz="2880">
              <a:latin typeface="나눔스퀘어"/>
              <a:ea typeface="나눔스퀘어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689497" y="7443930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880">
                <a:solidFill>
                  <a:srgbClr val="3564ab"/>
                </a:solidFill>
                <a:latin typeface="NanumSquareEB"/>
                <a:ea typeface="NanumSquareEB"/>
                <a:cs typeface="NanumSquareEB"/>
              </a:rPr>
              <a:t>기</a:t>
            </a:r>
            <a:endParaRPr lang="en-US" sz="2880">
              <a:latin typeface="나눔스퀘어"/>
              <a:ea typeface="나눔스퀘어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689497" y="7882842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880">
                <a:solidFill>
                  <a:srgbClr val="3564ab"/>
                </a:solidFill>
                <a:latin typeface="NanumSquareEB"/>
                <a:ea typeface="NanumSquareEB"/>
                <a:cs typeface="NanumSquareEB"/>
              </a:rPr>
              <a:t>회</a:t>
            </a:r>
            <a:endParaRPr lang="en-US" sz="2880">
              <a:latin typeface="나눔스퀘어"/>
              <a:ea typeface="나눔스퀘어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4269641" y="3649170"/>
            <a:ext cx="2125694" cy="13716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0800" b="1">
                <a:solidFill>
                  <a:srgbClr val="05357d"/>
                </a:solidFill>
                <a:latin typeface="나눔스퀘어 ExtraBold"/>
                <a:ea typeface="나눔스퀘어 ExtraBold"/>
                <a:cs typeface="Pretendard-ExtraBold"/>
              </a:rPr>
              <a:t>W</a:t>
            </a:r>
            <a:endParaRPr lang="en-US" sz="10800">
              <a:latin typeface="나눔스퀘어"/>
              <a:ea typeface="나눔스퀘어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14269641" y="5718000"/>
            <a:ext cx="2125694" cy="13716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10800" b="1">
                <a:solidFill>
                  <a:srgbClr val="05357d"/>
                </a:solidFill>
                <a:latin typeface="나눔스퀘어 ExtraBold"/>
                <a:ea typeface="나눔스퀘어 ExtraBold"/>
                <a:cs typeface="Pretendard-ExtraBold"/>
              </a:rPr>
              <a:t>T</a:t>
            </a:r>
            <a:endParaRPr lang="en-US" sz="10800">
              <a:latin typeface="나눔스퀘어"/>
              <a:ea typeface="나눔스퀘어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4955298" y="2423874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880">
                <a:solidFill>
                  <a:srgbClr val="3564ab"/>
                </a:solidFill>
                <a:latin typeface="NanumSquareEB"/>
                <a:ea typeface="NanumSquareEB"/>
                <a:cs typeface="NanumSquareEB"/>
              </a:rPr>
              <a:t>약</a:t>
            </a:r>
            <a:endParaRPr lang="en-US" sz="2880">
              <a:latin typeface="나눔스퀘어"/>
              <a:ea typeface="나눔스퀘어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4955298" y="2862786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880">
                <a:solidFill>
                  <a:srgbClr val="3564ab"/>
                </a:solidFill>
                <a:latin typeface="NanumSquareEB"/>
                <a:ea typeface="NanumSquareEB"/>
                <a:cs typeface="NanumSquareEB"/>
              </a:rPr>
              <a:t>점</a:t>
            </a:r>
            <a:endParaRPr lang="en-US" sz="2880">
              <a:latin typeface="나눔스퀘어"/>
              <a:ea typeface="나눔스퀘어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14955298" y="7443930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880">
                <a:solidFill>
                  <a:srgbClr val="3564ab"/>
                </a:solidFill>
                <a:latin typeface="NanumSquareEB"/>
                <a:ea typeface="NanumSquareEB"/>
                <a:cs typeface="NanumSquareEB"/>
              </a:rPr>
              <a:t>위</a:t>
            </a:r>
            <a:endParaRPr lang="en-US" sz="2880">
              <a:latin typeface="나눔스퀘어"/>
              <a:ea typeface="나눔스퀘어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14955298" y="7882842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en-US" sz="2880">
                <a:solidFill>
                  <a:srgbClr val="3564ab"/>
                </a:solidFill>
                <a:latin typeface="NanumSquareEB"/>
                <a:ea typeface="NanumSquareEB"/>
                <a:cs typeface="NanumSquareEB"/>
              </a:rPr>
              <a:t>협</a:t>
            </a:r>
            <a:endParaRPr lang="en-US" sz="2880">
              <a:latin typeface="나눔스퀘어"/>
              <a:ea typeface="나눔스퀘어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3161538" y="24518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우리의 강점에 대한 간략한 설명을 입력해주세요.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3161538" y="29100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경쟁에서 차별화되는 점에 대해 입력해주세요.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3161538" y="33682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우리가 가장 강조하고 싶은 부분을 알려주세요.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3161538" y="38264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더블 클릭하여 텍스트 수정이 가능합니다.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25" name="Text 19"/>
          <p:cNvSpPr/>
          <p:nvPr/>
        </p:nvSpPr>
        <p:spPr>
          <a:xfrm>
            <a:off x="3161538" y="42846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쉽게 템플릿을 완성시켜 보세요!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9292019" y="5902309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우리의 위협에 대한 간략한 설명을 입력해주세요.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27" name="Text 21"/>
          <p:cNvSpPr/>
          <p:nvPr/>
        </p:nvSpPr>
        <p:spPr>
          <a:xfrm>
            <a:off x="9292019" y="6360509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우리에게 해를 끼칠 만한 요인이 있나요?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28" name="Text 22"/>
          <p:cNvSpPr/>
          <p:nvPr/>
        </p:nvSpPr>
        <p:spPr>
          <a:xfrm>
            <a:off x="9292019" y="6818709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우리사업에 해가 될 만한 새로운 규제가 있나요?  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29" name="Text 23"/>
          <p:cNvSpPr/>
          <p:nvPr/>
        </p:nvSpPr>
        <p:spPr>
          <a:xfrm>
            <a:off x="9292019" y="7276910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더블 클릭하여 텍스트 수정이 가능합니다.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30" name="Text 24"/>
          <p:cNvSpPr/>
          <p:nvPr/>
        </p:nvSpPr>
        <p:spPr>
          <a:xfrm>
            <a:off x="9292019" y="7735110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쉽게 템플릿을 완성시켜 보세요!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31" name="Text 25"/>
          <p:cNvSpPr/>
          <p:nvPr/>
        </p:nvSpPr>
        <p:spPr>
          <a:xfrm>
            <a:off x="9226868" y="24518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우리의 약점에 대한 간략한 설명을 입력해주세요.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32" name="Text 26"/>
          <p:cNvSpPr/>
          <p:nvPr/>
        </p:nvSpPr>
        <p:spPr>
          <a:xfrm>
            <a:off x="9226868" y="29100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개선할 필요가 있는 부분은 무엇인가요?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33" name="Text 27"/>
          <p:cNvSpPr/>
          <p:nvPr/>
        </p:nvSpPr>
        <p:spPr>
          <a:xfrm>
            <a:off x="9226868" y="33682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더블 클릭하여 텍스트 수정이 가능합니다.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34" name="Text 28"/>
          <p:cNvSpPr/>
          <p:nvPr/>
        </p:nvSpPr>
        <p:spPr>
          <a:xfrm>
            <a:off x="9226868" y="38264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쉽게 템플릿을 완성시켜 보세요!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35" name="Text 29"/>
          <p:cNvSpPr/>
          <p:nvPr/>
        </p:nvSpPr>
        <p:spPr>
          <a:xfrm>
            <a:off x="3226689" y="5902309"/>
            <a:ext cx="54978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우리의 기회에 대한 간략한 설명을 입력해주세요.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36" name="Text 30"/>
          <p:cNvSpPr/>
          <p:nvPr/>
        </p:nvSpPr>
        <p:spPr>
          <a:xfrm>
            <a:off x="3226689" y="6360509"/>
            <a:ext cx="54978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경쟁에서 유리한 외부요인에 대해 생각해봐요.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37" name="Text 31"/>
          <p:cNvSpPr/>
          <p:nvPr/>
        </p:nvSpPr>
        <p:spPr>
          <a:xfrm>
            <a:off x="3226689" y="6818709"/>
            <a:ext cx="54978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트렌드를 잘 분석하면 잠재고객이 나올 수 있어요.</a:t>
            </a:r>
            <a:endParaRPr lang="en-US" sz="2016">
              <a:latin typeface="나눔스퀘어"/>
              <a:ea typeface="나눔스퀘어"/>
            </a:endParaRPr>
          </a:p>
        </p:txBody>
      </p:sp>
      <p:sp>
        <p:nvSpPr>
          <p:cNvPr id="38" name="Text 32"/>
          <p:cNvSpPr/>
          <p:nvPr/>
        </p:nvSpPr>
        <p:spPr>
          <a:xfrm>
            <a:off x="3226689" y="7276910"/>
            <a:ext cx="5497830" cy="458200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01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- 더블 클릭하여 텍스트 수정이 가능합니다.</a:t>
            </a:r>
            <a:endParaRPr lang="en-US" sz="2016">
              <a:latin typeface="나눔스퀘어"/>
              <a:ea typeface="나눔스퀘어"/>
            </a:endParaRPr>
          </a:p>
        </p:txBody>
      </p:sp>
      <p:pic>
        <p:nvPicPr>
          <p:cNvPr id="39" name="Image 4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16832" y="5390394"/>
            <a:ext cx="14122764" cy="9144"/>
          </a:xfrm>
          <a:prstGeom prst="rect">
            <a:avLst/>
          </a:prstGeom>
        </p:spPr>
      </p:pic>
      <p:pic>
        <p:nvPicPr>
          <p:cNvPr id="40" name="Image 5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295565" y="5297394"/>
            <a:ext cx="6965451" cy="9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/>
          <p:cNvSpPr/>
          <p:nvPr/>
        </p:nvSpPr>
        <p:spPr>
          <a:xfrm>
            <a:off x="1747076" y="2047399"/>
            <a:ext cx="5493115" cy="74609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4896" b="1">
                <a:solidFill>
                  <a:schemeClr val="bg1"/>
                </a:solidFill>
                <a:latin typeface="나눔스퀘어 Bold"/>
                <a:ea typeface="나눔스퀘어 Bold"/>
                <a:cs typeface="Pretendard-Black"/>
              </a:rPr>
              <a:t>CONTENTS</a:t>
            </a:r>
            <a:endParaRPr lang="en-US" sz="4896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7" name="Text 1"/>
          <p:cNvSpPr/>
          <p:nvPr/>
        </p:nvSpPr>
        <p:spPr>
          <a:xfrm>
            <a:off x="9360456" y="2206990"/>
            <a:ext cx="7738824" cy="46077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3024" kern="0" spc="-181">
                <a:solidFill>
                  <a:schemeClr val="bg1"/>
                </a:solidFill>
                <a:latin typeface="나눔스퀘어 Bold"/>
                <a:ea typeface="나눔스퀘어 Bold"/>
                <a:cs typeface="NanumSquareB"/>
              </a:rPr>
              <a:t>01 </a:t>
            </a:r>
            <a:r>
              <a:rPr lang="ko-KR" altLang="en-US" sz="3024" kern="0" spc="-181">
                <a:solidFill>
                  <a:schemeClr val="bg1"/>
                </a:solidFill>
                <a:latin typeface="나눔스퀘어 Bold"/>
                <a:ea typeface="나눔스퀘어 Bold"/>
                <a:cs typeface="NanumSquareB"/>
              </a:rPr>
              <a:t>서비스 개요</a:t>
            </a:r>
            <a:endParaRPr lang="en-US" sz="3024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8" name="Text 2"/>
          <p:cNvSpPr/>
          <p:nvPr/>
        </p:nvSpPr>
        <p:spPr>
          <a:xfrm>
            <a:off x="9360456" y="3196646"/>
            <a:ext cx="7738824" cy="46077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3024" kern="0" spc="-181">
                <a:solidFill>
                  <a:schemeClr val="bg1"/>
                </a:solidFill>
                <a:latin typeface="나눔스퀘어 Bold"/>
                <a:ea typeface="나눔스퀘어 Bold"/>
                <a:cs typeface="NanumSquareB"/>
              </a:rPr>
              <a:t>02 </a:t>
            </a:r>
            <a:r>
              <a:rPr lang="ko-KR" altLang="en-US" sz="3024" kern="0" spc="-181">
                <a:solidFill>
                  <a:schemeClr val="bg1"/>
                </a:solidFill>
                <a:latin typeface="나눔스퀘어 Bold"/>
                <a:ea typeface="나눔스퀘어 Bold"/>
                <a:cs typeface="NanumSquareB"/>
              </a:rPr>
              <a:t> 서비스 구조도</a:t>
            </a:r>
            <a:endParaRPr lang="en-US" sz="3024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9" name="Text 3"/>
          <p:cNvSpPr/>
          <p:nvPr/>
        </p:nvSpPr>
        <p:spPr>
          <a:xfrm>
            <a:off x="9360456" y="4186302"/>
            <a:ext cx="7738824" cy="46077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3024" kern="0" spc="-181">
                <a:solidFill>
                  <a:schemeClr val="bg1"/>
                </a:solidFill>
                <a:latin typeface="나눔스퀘어 Bold"/>
                <a:ea typeface="나눔스퀘어 Bold"/>
                <a:cs typeface="NanumSquareB"/>
              </a:rPr>
              <a:t>03 </a:t>
            </a:r>
            <a:r>
              <a:rPr lang="ko-KR" altLang="en-US" sz="3024" kern="0" spc="-181">
                <a:solidFill>
                  <a:schemeClr val="bg1"/>
                </a:solidFill>
                <a:latin typeface="나눔스퀘어 Bold"/>
                <a:ea typeface="나눔스퀘어 Bold"/>
                <a:cs typeface="NanumSquareB"/>
              </a:rPr>
              <a:t>시스템 구조도</a:t>
            </a:r>
            <a:endParaRPr lang="en-US" sz="3024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23" name="Text 1"/>
          <p:cNvSpPr/>
          <p:nvPr/>
        </p:nvSpPr>
        <p:spPr>
          <a:xfrm>
            <a:off x="9360456" y="5175958"/>
            <a:ext cx="7738824" cy="46077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3024" kern="0" spc="-181">
                <a:solidFill>
                  <a:schemeClr val="bg1"/>
                </a:solidFill>
                <a:latin typeface="나눔스퀘어 Bold"/>
                <a:ea typeface="나눔스퀘어 Bold"/>
                <a:cs typeface="NanumSquareB"/>
              </a:rPr>
              <a:t>0</a:t>
            </a:r>
            <a:r>
              <a:rPr lang="en-US" altLang="ko-KR" sz="3024" kern="0" spc="-181">
                <a:solidFill>
                  <a:schemeClr val="bg1"/>
                </a:solidFill>
                <a:latin typeface="나눔스퀘어 Bold"/>
                <a:ea typeface="나눔스퀘어 Bold"/>
                <a:cs typeface="NanumSquareB"/>
              </a:rPr>
              <a:t>4</a:t>
            </a:r>
            <a:r>
              <a:rPr lang="ko-KR" altLang="en-US" sz="3024" kern="0" spc="-181">
                <a:solidFill>
                  <a:schemeClr val="bg1"/>
                </a:solidFill>
                <a:latin typeface="나눔스퀘어 Bold"/>
                <a:ea typeface="나눔스퀘어 Bold"/>
                <a:cs typeface="NanumSquareB"/>
              </a:rPr>
              <a:t> 핵심 요구사항 상세 방안</a:t>
            </a:r>
            <a:endParaRPr lang="en-US" sz="3024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02</a:t>
            </a:r>
            <a:endParaRPr lang="en-US" sz="5184">
              <a:latin typeface="나눔스퀘어"/>
              <a:ea typeface="나눔스퀘어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NanumSquareB"/>
                <a:ea typeface="NanumSquareB"/>
                <a:cs typeface="NanumSquareB"/>
              </a:rPr>
              <a:t>고객 </a:t>
            </a:r>
            <a:r>
              <a:rPr lang="en-US" sz="3240" kern="0" spc="-194">
                <a:solidFill>
                  <a:srgbClr val="05357d"/>
                </a:solidFill>
                <a:latin typeface="NanumSquareB"/>
                <a:ea typeface="NanumSquareB"/>
                <a:cs typeface="NanumSquareB"/>
              </a:rPr>
              <a:t>분석</a:t>
            </a:r>
            <a:endParaRPr lang="en-US" sz="3240">
              <a:latin typeface="나눔스퀘어"/>
              <a:ea typeface="나눔스퀘어"/>
            </a:endParaRPr>
          </a:p>
        </p:txBody>
      </p:sp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160">
                <a:solidFill>
                  <a:srgbClr val="05357d"/>
                </a:solidFill>
                <a:latin typeface="NanumSquareB"/>
                <a:ea typeface="NanumSquareB"/>
                <a:cs typeface="NanumSquareB"/>
              </a:rPr>
              <a:t>User Analysis</a:t>
            </a:r>
            <a:endParaRPr lang="en-US" sz="2160">
              <a:latin typeface="나눔스퀘어"/>
              <a:ea typeface="나눔스퀘어"/>
            </a:endParaRPr>
          </a:p>
        </p:txBody>
      </p:sp>
      <p:sp>
        <p:nvSpPr>
          <p:cNvPr id="14" name="Text 3"/>
          <p:cNvSpPr/>
          <p:nvPr/>
        </p:nvSpPr>
        <p:spPr>
          <a:xfrm>
            <a:off x="1973532" y="2147268"/>
            <a:ext cx="2870502" cy="450342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r">
              <a:buNone/>
              <a:defRPr/>
            </a:pPr>
            <a:r>
              <a:rPr lang="en-US" sz="1800">
                <a:solidFill>
                  <a:srgbClr val="3564ab"/>
                </a:solidFill>
                <a:latin typeface="NanumSquareEB"/>
                <a:ea typeface="NanumSquareEB"/>
                <a:cs typeface="NanumSquareEB"/>
              </a:rPr>
              <a:t>Interview conclusion</a:t>
            </a:r>
            <a:endParaRPr lang="en-US" sz="1800">
              <a:latin typeface="나눔스퀘어"/>
              <a:ea typeface="나눔스퀘어"/>
            </a:endParaRPr>
          </a:p>
        </p:txBody>
      </p:sp>
      <p:sp>
        <p:nvSpPr>
          <p:cNvPr id="15" name="Text 4"/>
          <p:cNvSpPr/>
          <p:nvPr/>
        </p:nvSpPr>
        <p:spPr>
          <a:xfrm>
            <a:off x="5252942" y="2101548"/>
            <a:ext cx="11060240" cy="53492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3240" kern="0" spc="-194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AA </a:t>
            </a:r>
            <a:r>
              <a:rPr lang="ko-KR" altLang="en-US" sz="3240" kern="0" spc="-194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서비스를</a:t>
            </a:r>
            <a:r>
              <a:rPr lang="en-US" sz="3240" kern="0" spc="-194">
                <a:solidFill>
                  <a:srgbClr val="05357d"/>
                </a:solidFill>
                <a:latin typeface="나눔스퀘어"/>
                <a:ea typeface="나눔스퀘어"/>
                <a:cs typeface="NanumSquareR"/>
              </a:rPr>
              <a:t> 사용하는 고객은 쉬운 조작법으로 빨리 작업하길 원함</a:t>
            </a:r>
            <a:endParaRPr lang="en-US" sz="3240">
              <a:latin typeface="나눔스퀘어"/>
              <a:ea typeface="나눔스퀘어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00964" y="2958630"/>
            <a:ext cx="2689411" cy="645459"/>
          </a:xfrm>
          <a:prstGeom prst="rect">
            <a:avLst/>
          </a:prstGeom>
          <a:solidFill>
            <a:srgbClr val="0435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800" b="1">
                <a:latin typeface="나눔스퀘어 Bold"/>
                <a:ea typeface="나눔스퀘어 Bold"/>
              </a:rPr>
              <a:t>키워드</a:t>
            </a:r>
            <a:r>
              <a:rPr kumimoji="1" lang="en-US" altLang="ko-KR" sz="2800" b="1">
                <a:latin typeface="나눔스퀘어 Bold"/>
                <a:ea typeface="나눔스퀘어 Bold"/>
              </a:rPr>
              <a:t>1</a:t>
            </a:r>
            <a:endParaRPr kumimoji="1" lang="ko-KR" altLang="en-US" sz="2800" b="1">
              <a:latin typeface="나눔스퀘어 Bold"/>
              <a:ea typeface="나눔스퀘어 Bold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881514" y="2950531"/>
            <a:ext cx="2689411" cy="645459"/>
          </a:xfrm>
          <a:prstGeom prst="rect">
            <a:avLst/>
          </a:prstGeom>
          <a:solidFill>
            <a:srgbClr val="0435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800" b="1">
                <a:latin typeface="나눔스퀘어 Bold"/>
                <a:ea typeface="나눔스퀘어 Bold"/>
              </a:rPr>
              <a:t>키워드</a:t>
            </a:r>
            <a:r>
              <a:rPr kumimoji="1" lang="en-US" altLang="ko-KR" sz="2800" b="1">
                <a:latin typeface="나눔스퀘어 Bold"/>
                <a:ea typeface="나눔스퀘어 Bold"/>
              </a:rPr>
              <a:t>2</a:t>
            </a:r>
            <a:endParaRPr kumimoji="1" lang="ko-KR" altLang="en-US" sz="2800" b="1">
              <a:latin typeface="나눔스퀘어 Bold"/>
              <a:ea typeface="나눔스퀘어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62064" y="2958630"/>
            <a:ext cx="2689411" cy="645459"/>
          </a:xfrm>
          <a:prstGeom prst="rect">
            <a:avLst/>
          </a:prstGeom>
          <a:solidFill>
            <a:srgbClr val="0435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800" b="1">
                <a:latin typeface="나눔스퀘어 Bold"/>
                <a:ea typeface="나눔스퀘어 Bold"/>
              </a:rPr>
              <a:t>키워드</a:t>
            </a:r>
            <a:r>
              <a:rPr kumimoji="1" lang="en-US" altLang="ko-KR" sz="2800" b="1">
                <a:latin typeface="나눔스퀘어 Bold"/>
                <a:ea typeface="나눔스퀘어 Bold"/>
              </a:rPr>
              <a:t>3</a:t>
            </a:r>
            <a:endParaRPr kumimoji="1" lang="ko-KR" altLang="en-US" sz="2800" b="1">
              <a:latin typeface="나눔스퀘어 Bold"/>
              <a:ea typeface="나눔스퀘어 Bold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42614" y="2958630"/>
            <a:ext cx="2689411" cy="645459"/>
          </a:xfrm>
          <a:prstGeom prst="rect">
            <a:avLst/>
          </a:prstGeom>
          <a:solidFill>
            <a:srgbClr val="0435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2800" b="1">
                <a:latin typeface="나눔스퀘어 Bold"/>
                <a:ea typeface="나눔스퀘어 Bold"/>
              </a:rPr>
              <a:t>키워드</a:t>
            </a:r>
            <a:r>
              <a:rPr kumimoji="1" lang="en-US" altLang="ko-KR" sz="2800" b="1">
                <a:latin typeface="나눔스퀘어 Bold"/>
                <a:ea typeface="나눔스퀘어 Bold"/>
              </a:rPr>
              <a:t>4</a:t>
            </a:r>
            <a:endParaRPr kumimoji="1" lang="ko-KR" altLang="en-US" sz="2800" b="1">
              <a:latin typeface="나눔스퀘어 Bold"/>
              <a:ea typeface="나눔스퀘어 Bold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58791" y="4951992"/>
            <a:ext cx="4447693" cy="2765185"/>
          </a:xfrm>
          <a:prstGeom prst="roundRect">
            <a:avLst>
              <a:gd name="adj" fmla="val 8041"/>
            </a:avLst>
          </a:prstGeom>
          <a:solidFill>
            <a:srgbClr val="dae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413142" y="5201441"/>
            <a:ext cx="3235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2800" b="1">
                <a:solidFill>
                  <a:srgbClr val="04357d"/>
                </a:solidFill>
                <a:latin typeface="나눔스퀘어 ExtraBold"/>
                <a:ea typeface="나눔스퀘어 ExtraBold"/>
              </a:rPr>
              <a:t>사용자의 니즈 적기</a:t>
            </a:r>
            <a:endParaRPr kumimoji="1" lang="ko-KR" altLang="en-US" sz="2800" b="1">
              <a:solidFill>
                <a:srgbClr val="04357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9704" y="5764359"/>
            <a:ext cx="3860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>
                <a:solidFill>
                  <a:srgbClr val="04357d"/>
                </a:solidFill>
                <a:latin typeface="나눔스퀘어"/>
                <a:ea typeface="나눔스퀘어"/>
              </a:rPr>
              <a:t>분석한 사용자의 니즈를 적어주세요</a:t>
            </a:r>
            <a:r>
              <a:rPr kumimoji="1" lang="en-US" altLang="ko-KR">
                <a:solidFill>
                  <a:srgbClr val="04357d"/>
                </a:solidFill>
                <a:latin typeface="나눔스퀘어"/>
                <a:ea typeface="나눔스퀘어"/>
              </a:rPr>
              <a:t>.</a:t>
            </a:r>
            <a:endParaRPr kumimoji="1" lang="ko-KR" altLang="en-US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52099" y="4937919"/>
            <a:ext cx="4447693" cy="2764391"/>
          </a:xfrm>
          <a:prstGeom prst="roundRect">
            <a:avLst>
              <a:gd name="adj" fmla="val 8041"/>
            </a:avLst>
          </a:prstGeom>
          <a:solidFill>
            <a:srgbClr val="dae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787714" y="5202235"/>
            <a:ext cx="35293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2800" b="1">
                <a:solidFill>
                  <a:srgbClr val="04357d"/>
                </a:solidFill>
                <a:latin typeface="나눔스퀘어 ExtraBold"/>
                <a:ea typeface="나눔스퀘어 ExtraBold"/>
              </a:rPr>
              <a:t>현재 서비스의 개선점</a:t>
            </a:r>
            <a:endParaRPr kumimoji="1" lang="ko-KR" altLang="en-US" sz="2800" b="1">
              <a:solidFill>
                <a:srgbClr val="04357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54276" y="5765153"/>
            <a:ext cx="3860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>
                <a:solidFill>
                  <a:srgbClr val="04357d"/>
                </a:solidFill>
                <a:latin typeface="나눔스퀘어"/>
                <a:ea typeface="나눔스퀘어"/>
              </a:rPr>
              <a:t>분석한 사용자의 원하는 점을 적어주세요</a:t>
            </a:r>
            <a:r>
              <a:rPr kumimoji="1" lang="en-US" altLang="ko-KR">
                <a:solidFill>
                  <a:srgbClr val="04357d"/>
                </a:solidFill>
                <a:latin typeface="나눔스퀘어"/>
                <a:ea typeface="나눔스퀘어"/>
              </a:rPr>
              <a:t>.</a:t>
            </a:r>
            <a:endParaRPr kumimoji="1" lang="ko-KR" altLang="en-US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949679" y="4937125"/>
            <a:ext cx="4447693" cy="2764391"/>
          </a:xfrm>
          <a:prstGeom prst="roundRect">
            <a:avLst>
              <a:gd name="adj" fmla="val 8041"/>
            </a:avLst>
          </a:prstGeom>
          <a:solidFill>
            <a:srgbClr val="dae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2185294" y="5201441"/>
            <a:ext cx="35293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2800" b="1">
                <a:solidFill>
                  <a:srgbClr val="04357d"/>
                </a:solidFill>
                <a:latin typeface="나눔스퀘어 ExtraBold"/>
                <a:ea typeface="나눔스퀘어 ExtraBold"/>
              </a:rPr>
              <a:t>타사 사용자의 이유</a:t>
            </a:r>
            <a:endParaRPr kumimoji="1" lang="ko-KR" altLang="en-US" sz="2800" b="1">
              <a:solidFill>
                <a:srgbClr val="04357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151856" y="5764359"/>
            <a:ext cx="3860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>
                <a:solidFill>
                  <a:srgbClr val="04357d"/>
                </a:solidFill>
                <a:latin typeface="나눔스퀘어"/>
                <a:ea typeface="나눔스퀘어"/>
              </a:rPr>
              <a:t>타사 서비스를 이용하는 사용자의 이유를 적어주세요</a:t>
            </a:r>
            <a:r>
              <a:rPr kumimoji="1" lang="en-US" altLang="ko-KR">
                <a:solidFill>
                  <a:srgbClr val="04357d"/>
                </a:solidFill>
                <a:latin typeface="나눔스퀘어"/>
                <a:ea typeface="나눔스퀘어"/>
              </a:rPr>
              <a:t>.</a:t>
            </a:r>
            <a:endParaRPr kumimoji="1" lang="ko-KR" altLang="en-US">
              <a:solidFill>
                <a:srgbClr val="04357d"/>
              </a:solidFill>
              <a:latin typeface="나눔스퀘어"/>
              <a:ea typeface="나눔스퀘어"/>
            </a:endParaRPr>
          </a:p>
        </p:txBody>
      </p:sp>
      <p:pic>
        <p:nvPicPr>
          <p:cNvPr id="20" name="Image 13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498213" y="3547809"/>
            <a:ext cx="4557141" cy="2457879"/>
          </a:xfrm>
          <a:prstGeom prst="rect">
            <a:avLst/>
          </a:prstGeom>
        </p:spPr>
      </p:pic>
      <p:pic>
        <p:nvPicPr>
          <p:cNvPr id="21" name="Image 14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23384" y="3595990"/>
            <a:ext cx="5114068" cy="24448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/>
          <p:cNvSpPr/>
          <p:nvPr/>
        </p:nvSpPr>
        <p:spPr>
          <a:xfrm>
            <a:off x="3387995" y="3949922"/>
            <a:ext cx="1773793" cy="1185005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7776" kern="0" spc="-311">
                <a:solidFill>
                  <a:srgbClr val="d9e1ed"/>
                </a:solidFill>
                <a:latin typeface="NanumSquareEB"/>
                <a:ea typeface="NanumSquareEB"/>
                <a:cs typeface="NanumSquareEB"/>
              </a:rPr>
              <a:t>01</a:t>
            </a:r>
            <a:endParaRPr lang="en-US" sz="7776">
              <a:solidFill>
                <a:srgbClr val="d9e1ed"/>
              </a:solidFill>
              <a:latin typeface="나눔스퀘어"/>
              <a:ea typeface="나눔스퀘어"/>
            </a:endParaRPr>
          </a:p>
        </p:txBody>
      </p:sp>
      <p:sp>
        <p:nvSpPr>
          <p:cNvPr id="17" name="Text 1"/>
          <p:cNvSpPr/>
          <p:nvPr/>
        </p:nvSpPr>
        <p:spPr>
          <a:xfrm>
            <a:off x="5269516" y="4747593"/>
            <a:ext cx="10742200" cy="74609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4896" kern="0" spc="-294">
                <a:solidFill>
                  <a:srgbClr val="ffffff"/>
                </a:solidFill>
                <a:latin typeface="나눔스퀘어 Bold"/>
                <a:ea typeface="나눔스퀘어 Bold"/>
                <a:cs typeface="NanumSquareB"/>
              </a:rPr>
              <a:t>서비스 개요</a:t>
            </a:r>
            <a:endParaRPr lang="en-US" sz="4896">
              <a:latin typeface="나눔스퀘어"/>
              <a:ea typeface="나눔스퀘어"/>
            </a:endParaRPr>
          </a:p>
        </p:txBody>
      </p:sp>
      <p:sp>
        <p:nvSpPr>
          <p:cNvPr id="18" name="Text 2"/>
          <p:cNvSpPr/>
          <p:nvPr/>
        </p:nvSpPr>
        <p:spPr>
          <a:xfrm>
            <a:off x="5269516" y="3906060"/>
            <a:ext cx="10742200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en-US" sz="3240">
                <a:solidFill>
                  <a:srgbClr val="d9e1ed"/>
                </a:solidFill>
                <a:latin typeface="나눔스퀘어 Bold"/>
                <a:ea typeface="나눔스퀘어 Bold"/>
              </a:rPr>
              <a:t>Service Overview</a:t>
            </a:r>
            <a:endParaRPr lang="en-US" sz="3240">
              <a:solidFill>
                <a:srgbClr val="d9e1ed"/>
              </a:solidFill>
              <a:latin typeface="나눔스퀘어"/>
              <a:ea typeface="나눔스퀘어"/>
            </a:endParaRPr>
          </a:p>
        </p:txBody>
      </p:sp>
      <p:sp>
        <p:nvSpPr>
          <p:cNvPr id="19" name="Text 3"/>
          <p:cNvSpPr/>
          <p:nvPr/>
        </p:nvSpPr>
        <p:spPr>
          <a:xfrm>
            <a:off x="5269516" y="6222349"/>
            <a:ext cx="7462647" cy="307181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2016" kern="0" spc="-121">
                <a:solidFill>
                  <a:srgbClr val="ffffff"/>
                </a:solidFill>
                <a:latin typeface="나눔스퀘어"/>
                <a:ea typeface="나눔스퀘어"/>
                <a:cs typeface="NanumSquareR"/>
              </a:rPr>
              <a:t>고객 요구에 대한 개요 </a:t>
            </a:r>
            <a:endParaRPr lang="ko-KR" altLang="en-US" sz="2016" kern="0" spc="-121">
              <a:solidFill>
                <a:srgbClr val="ffffff"/>
              </a:solidFill>
              <a:latin typeface="나눔스퀘어"/>
              <a:ea typeface="나눔스퀘어"/>
              <a:cs typeface="NanumSquar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01</a:t>
            </a:r>
            <a:endParaRPr lang="en-US" sz="5184">
              <a:latin typeface="나눔스퀘어"/>
              <a:ea typeface="나눔스퀘어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나눔스퀘어 Bold"/>
                <a:ea typeface="나눔스퀘어 Bold"/>
              </a:rPr>
              <a:t>공장 안전 관리 시스템 구축</a:t>
            </a:r>
            <a:endParaRPr lang="ko-KR" altLang="en-US" sz="3240" kern="0" spc="-194">
              <a:solidFill>
                <a:srgbClr val="05357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11098" y="847122"/>
            <a:ext cx="14708839" cy="91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2160">
                <a:solidFill>
                  <a:srgbClr val="05357d"/>
                </a:solidFill>
                <a:latin typeface="나눔스퀘어 Bold"/>
                <a:ea typeface="나눔스퀘어"/>
              </a:rPr>
              <a:t>서비스 개요</a:t>
            </a:r>
            <a:endParaRPr lang="en-US" sz="2160">
              <a:latin typeface="나눔스퀘어"/>
              <a:ea typeface="나눔스퀘어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2" name="Text 3"/>
          <p:cNvSpPr/>
          <p:nvPr/>
        </p:nvSpPr>
        <p:spPr>
          <a:xfrm>
            <a:off x="6498241" y="1904095"/>
            <a:ext cx="4514136" cy="56321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endParaRPr lang="ko-KR" altLang="en-US" sz="3168" b="1">
              <a:solidFill>
                <a:srgbClr val="04357d"/>
              </a:solidFill>
              <a:latin typeface="나눔스퀘어 ExtraBold"/>
              <a:ea typeface="나눔스퀘어 ExtraBold"/>
              <a:cs typeface="Pretendard-Bold"/>
            </a:endParaRPr>
          </a:p>
        </p:txBody>
      </p:sp>
      <p:sp>
        <p:nvSpPr>
          <p:cNvPr id="13" name="Text 3"/>
          <p:cNvSpPr/>
          <p:nvPr/>
        </p:nvSpPr>
        <p:spPr>
          <a:xfrm>
            <a:off x="6233692" y="1840087"/>
            <a:ext cx="5088779" cy="627221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28" b="1" i="0" u="none" strike="noStrike" kern="1200" cap="none" spc="0" normalizeH="0" baseline="0" mc:Ignorable="hp" hp:hslEmbossed="0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공장 안전 관리 시스템 구축</a:t>
            </a:r>
            <a:endParaRPr xmlns:mc="http://schemas.openxmlformats.org/markup-compatibility/2006" xmlns:hp="http://schemas.haansoft.com/office/presentation/8.0" kumimoji="0" lang="ko-KR" altLang="en-US" sz="3528" b="1" i="0" u="none" strike="noStrike" kern="1200" cap="none" spc="0" normalizeH="0" baseline="0" mc:Ignorable="hp" hp:hslEmbossed="0">
              <a:solidFill>
                <a:srgbClr val="04357d"/>
              </a:solidFill>
              <a:latin typeface="나눔스퀘어 ExtraBold"/>
              <a:ea typeface="나눔스퀘어 ExtraBold"/>
              <a:cs typeface="Pretendard-Bold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8099" y="3032224"/>
            <a:ext cx="182880" cy="182880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66486" y="3032205"/>
            <a:ext cx="182880" cy="182880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412273" y="3032333"/>
            <a:ext cx="182880" cy="182880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23111" y="3032315"/>
            <a:ext cx="182880" cy="182880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015584" y="3949403"/>
            <a:ext cx="2909649" cy="2909649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2459022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76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  <a:cs typeface="Pretendard-Bold"/>
              </a:rPr>
              <a:t>목적</a:t>
            </a:r>
            <a:endParaRPr xmlns:mc="http://schemas.openxmlformats.org/markup-compatibility/2006" xmlns:hp="http://schemas.haansoft.com/office/presentation/8.0" kumimoji="0" lang="ko-KR" altLang="en-US" sz="2376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  <a:cs typeface="Pretendard-Bold"/>
            </a:endParaRPr>
          </a:p>
        </p:txBody>
      </p:sp>
      <p:sp>
        <p:nvSpPr>
          <p:cNvPr id="20" name="Text 9"/>
          <p:cNvSpPr/>
          <p:nvPr/>
        </p:nvSpPr>
        <p:spPr>
          <a:xfrm>
            <a:off x="1934385" y="5337667"/>
            <a:ext cx="3071670" cy="743252"/>
          </a:xfrm>
          <a:prstGeom prst="rect">
            <a:avLst/>
          </a:prstGeom>
          <a:noFill/>
        </p:spPr>
        <p:txBody>
          <a:bodyPr wrap="square" lIns="0" tIns="0" rIns="0" bIns="0" anchor="t" anchorCtr="0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공장 내 잦은 사고 발생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  <a:cs typeface="Pretendard-Regular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최근 화재로 큰 문제 발생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  <a:cs typeface="Pretendard-Regular"/>
            </a:endParaRPr>
          </a:p>
        </p:txBody>
      </p:sp>
      <p:pic>
        <p:nvPicPr>
          <p:cNvPr id="22" name="Image 12" descr="preencoded.png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503006" y="3949403"/>
            <a:ext cx="2909649" cy="2909649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5946458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76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  <a:cs typeface="Pretendard-Bold"/>
              </a:rPr>
              <a:t>상황</a:t>
            </a:r>
            <a:endParaRPr xmlns:mc="http://schemas.openxmlformats.org/markup-compatibility/2006" xmlns:hp="http://schemas.haansoft.com/office/presentation/8.0" kumimoji="0" lang="ko-KR" altLang="en-US" sz="2376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  <a:cs typeface="Pretendard-Bold"/>
            </a:endParaRPr>
          </a:p>
        </p:txBody>
      </p:sp>
      <p:sp>
        <p:nvSpPr>
          <p:cNvPr id="24" name="Text 12"/>
          <p:cNvSpPr/>
          <p:nvPr/>
        </p:nvSpPr>
        <p:spPr>
          <a:xfrm>
            <a:off x="5421821" y="533766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내부 작업자 안전 대책 필요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  <a:cs typeface="Pretendard-Regular"/>
            </a:endParaRPr>
          </a:p>
        </p:txBody>
      </p:sp>
      <p:sp>
        <p:nvSpPr>
          <p:cNvPr id="25" name="Text 13"/>
          <p:cNvSpPr/>
          <p:nvPr/>
        </p:nvSpPr>
        <p:spPr>
          <a:xfrm>
            <a:off x="5421821" y="565770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중대재해방지법 책임 회피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  <a:cs typeface="Pretendard-Regular"/>
            </a:endParaRPr>
          </a:p>
        </p:txBody>
      </p:sp>
      <p:pic>
        <p:nvPicPr>
          <p:cNvPr id="26" name="Image 15" descr="preencoded.png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048848" y="3949403"/>
            <a:ext cx="2909649" cy="2909649"/>
          </a:xfrm>
          <a:prstGeom prst="rect">
            <a:avLst/>
          </a:prstGeom>
        </p:spPr>
      </p:pic>
      <p:sp>
        <p:nvSpPr>
          <p:cNvPr id="27" name="Text 14"/>
          <p:cNvSpPr/>
          <p:nvPr/>
        </p:nvSpPr>
        <p:spPr>
          <a:xfrm>
            <a:off x="9492472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76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  <a:cs typeface="Pretendard-Bold"/>
              </a:rPr>
              <a:t>요구사항 </a:t>
            </a:r>
            <a:r>
              <a:rPr xmlns:mc="http://schemas.openxmlformats.org/markup-compatibility/2006" xmlns:hp="http://schemas.haansoft.com/office/presentation/8.0" kumimoji="0" lang="en-US" altLang="ko-KR" sz="2376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  <a:cs typeface="Pretendard-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2376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  <a:cs typeface="Pretendard-Bold"/>
            </a:endParaRPr>
          </a:p>
        </p:txBody>
      </p:sp>
      <p:sp>
        <p:nvSpPr>
          <p:cNvPr id="28" name="Text 15"/>
          <p:cNvSpPr/>
          <p:nvPr/>
        </p:nvSpPr>
        <p:spPr>
          <a:xfrm>
            <a:off x="8967835" y="533766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공장  내 중장비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0" cap="none" spc="-9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,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  <a:cs typeface="Pretendard-Regular"/>
            </a:endParaRPr>
          </a:p>
        </p:txBody>
      </p:sp>
      <p:sp>
        <p:nvSpPr>
          <p:cNvPr id="29" name="Text 16"/>
          <p:cNvSpPr/>
          <p:nvPr/>
        </p:nvSpPr>
        <p:spPr>
          <a:xfrm>
            <a:off x="8967835" y="565770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사람의 충돌 문제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  <a:cs typeface="Pretendard-Regular"/>
            </a:endParaRPr>
          </a:p>
        </p:txBody>
      </p:sp>
      <p:pic>
        <p:nvPicPr>
          <p:cNvPr id="30" name="Image 18" descr="preencoded.png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559741" y="3949403"/>
            <a:ext cx="2909649" cy="2909649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13003197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76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  <a:cs typeface="Pretendard-Bold"/>
              </a:rPr>
              <a:t>요구사항 </a:t>
            </a:r>
            <a:r>
              <a:rPr xmlns:mc="http://schemas.openxmlformats.org/markup-compatibility/2006" xmlns:hp="http://schemas.haansoft.com/office/presentation/8.0" kumimoji="0" lang="en-US" altLang="ko-KR" sz="2376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ExtraBold"/>
                <a:ea typeface="나눔스퀘어 ExtraBold"/>
                <a:cs typeface="Pretendard-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2376" b="1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ExtraBold"/>
              <a:ea typeface="나눔스퀘어 ExtraBold"/>
              <a:cs typeface="Pretendard-Bold"/>
            </a:endParaRPr>
          </a:p>
        </p:txBody>
      </p:sp>
      <p:sp>
        <p:nvSpPr>
          <p:cNvPr id="32" name="Text 18"/>
          <p:cNvSpPr/>
          <p:nvPr/>
        </p:nvSpPr>
        <p:spPr>
          <a:xfrm>
            <a:off x="12478560" y="533766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작업자 안전 문제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  <a:cs typeface="Pretendard-Regular"/>
            </a:endParaRPr>
          </a:p>
        </p:txBody>
      </p:sp>
      <p:sp>
        <p:nvSpPr>
          <p:cNvPr id="33" name="Text 19"/>
          <p:cNvSpPr/>
          <p:nvPr/>
        </p:nvSpPr>
        <p:spPr>
          <a:xfrm>
            <a:off x="12478560" y="565770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  <a:cs typeface="Pretendard-Regular"/>
              </a:rPr>
              <a:t>효과적인 대피 방안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90" normalizeH="0" baseline="0" mc:Ignorable="hp" hp:hslEmbossed="0">
              <a:solidFill>
                <a:srgbClr val="ffffff"/>
              </a:solidFill>
              <a:latin typeface="나눔스퀘어"/>
              <a:ea typeface="나눔스퀘어"/>
              <a:cs typeface="Pretendard-Regular"/>
            </a:endParaRPr>
          </a:p>
        </p:txBody>
      </p:sp>
      <p:pic>
        <p:nvPicPr>
          <p:cNvPr id="34" name="Image 21" descr="preencoded.png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934239" y="7106808"/>
            <a:ext cx="3072384" cy="1512189"/>
          </a:xfrm>
          <a:prstGeom prst="rect">
            <a:avLst/>
          </a:prstGeom>
        </p:spPr>
      </p:pic>
      <p:sp>
        <p:nvSpPr>
          <p:cNvPr id="35" name="Text 20"/>
          <p:cNvSpPr/>
          <p:nvPr/>
        </p:nvSpPr>
        <p:spPr>
          <a:xfrm>
            <a:off x="1934528" y="7541371"/>
            <a:ext cx="3071670" cy="638651"/>
          </a:xfrm>
          <a:prstGeom prst="rect">
            <a:avLst/>
          </a:prstGeom>
          <a:noFill/>
        </p:spPr>
        <p:txBody>
          <a:bodyPr wrap="square" lIns="0" tIns="0" rIns="0" bIns="0" anchor="ctr" anchorCtr="0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최대한의 방어 방법이 필요함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<a:solidFill>
                <a:srgbClr val="515151"/>
              </a:solidFill>
              <a:latin typeface="나눔스퀘어"/>
              <a:ea typeface="나눔스퀘어"/>
              <a:cs typeface="Pretendard-Regular"/>
            </a:endParaRPr>
          </a:p>
        </p:txBody>
      </p:sp>
      <p:pic>
        <p:nvPicPr>
          <p:cNvPr id="37" name="Image 22" descr="preencoded.png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421606" y="7105382"/>
            <a:ext cx="3072384" cy="1512189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5421821" y="7539942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최신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IoT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 와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 기술을 적용하여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<a:solidFill>
                <a:srgbClr val="515151"/>
              </a:solidFill>
              <a:latin typeface="나눔스퀘어"/>
              <a:ea typeface="나눔스퀘어"/>
              <a:cs typeface="Pretendard-Regular"/>
            </a:endParaRPr>
          </a:p>
        </p:txBody>
      </p:sp>
      <p:sp>
        <p:nvSpPr>
          <p:cNvPr id="39" name="Text 23"/>
          <p:cNvSpPr/>
          <p:nvPr/>
        </p:nvSpPr>
        <p:spPr>
          <a:xfrm>
            <a:off x="5421821" y="7859982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문제를 해결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<a:solidFill>
                <a:srgbClr val="515151"/>
              </a:solidFill>
              <a:latin typeface="나눔스퀘어"/>
              <a:ea typeface="나눔스퀘어"/>
              <a:cs typeface="Pretendard-Regular"/>
            </a:endParaRPr>
          </a:p>
        </p:txBody>
      </p:sp>
      <p:pic>
        <p:nvPicPr>
          <p:cNvPr id="40" name="Image 23" descr="preencoded.png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967576" y="7104669"/>
            <a:ext cx="3072384" cy="1512189"/>
          </a:xfrm>
          <a:prstGeom prst="rect">
            <a:avLst/>
          </a:prstGeom>
        </p:spPr>
      </p:pic>
      <p:sp>
        <p:nvSpPr>
          <p:cNvPr id="41" name="Text 24"/>
          <p:cNvSpPr/>
          <p:nvPr/>
        </p:nvSpPr>
        <p:spPr>
          <a:xfrm>
            <a:off x="8967835" y="7539228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중장비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 사람 간의 충돌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<a:solidFill>
                <a:srgbClr val="515151"/>
              </a:solidFill>
              <a:latin typeface="나눔스퀘어"/>
              <a:ea typeface="나눔스퀘어"/>
              <a:cs typeface="Pretendard-Regular"/>
            </a:endParaRPr>
          </a:p>
        </p:txBody>
      </p:sp>
      <p:sp>
        <p:nvSpPr>
          <p:cNvPr id="42" name="Text 25"/>
          <p:cNvSpPr/>
          <p:nvPr/>
        </p:nvSpPr>
        <p:spPr>
          <a:xfrm>
            <a:off x="8967835" y="7859268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중장비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 중장비 간의 충돌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<a:solidFill>
                <a:srgbClr val="515151"/>
              </a:solidFill>
              <a:latin typeface="나눔스퀘어"/>
              <a:ea typeface="나눔스퀘어"/>
              <a:cs typeface="Pretendard-Regular"/>
            </a:endParaRPr>
          </a:p>
        </p:txBody>
      </p:sp>
      <p:pic>
        <p:nvPicPr>
          <p:cNvPr id="43" name="Image 24" descr="preencoded.png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478360" y="7103242"/>
            <a:ext cx="3072384" cy="1512189"/>
          </a:xfrm>
          <a:prstGeom prst="rect">
            <a:avLst/>
          </a:prstGeom>
        </p:spPr>
      </p:pic>
      <p:sp>
        <p:nvSpPr>
          <p:cNvPr id="44" name="Text 26"/>
          <p:cNvSpPr/>
          <p:nvPr/>
        </p:nvSpPr>
        <p:spPr>
          <a:xfrm>
            <a:off x="12478560" y="7537799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출입 금지 구역에 작업자 출입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<a:solidFill>
                <a:srgbClr val="515151"/>
              </a:solidFill>
              <a:latin typeface="나눔스퀘어"/>
              <a:ea typeface="나눔스퀘어"/>
              <a:cs typeface="Pretendard-Regular"/>
            </a:endParaRPr>
          </a:p>
        </p:txBody>
      </p:sp>
      <p:sp>
        <p:nvSpPr>
          <p:cNvPr id="45" name="Text 27"/>
          <p:cNvSpPr/>
          <p:nvPr/>
        </p:nvSpPr>
        <p:spPr>
          <a:xfrm>
            <a:off x="12478560" y="7857839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  <a:solidFill>
                  <a:srgbClr val="515151"/>
                </a:solidFill>
                <a:latin typeface="나눔스퀘어"/>
                <a:ea typeface="나눔스퀘어"/>
                <a:cs typeface="Pretendard-Regular"/>
              </a:rPr>
              <a:t>화재 발생 시 효과적인 대피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0" cap="none" spc="-81" normalizeH="0" baseline="0" mc:Ignorable="hp" hp:hslEmbossed="0">
              <a:solidFill>
                <a:srgbClr val="515151"/>
              </a:solidFill>
              <a:latin typeface="나눔스퀘어"/>
              <a:ea typeface="나눔스퀘어"/>
              <a:cs typeface="Pretendard-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/>
          <p:cNvSpPr/>
          <p:nvPr/>
        </p:nvSpPr>
        <p:spPr>
          <a:xfrm>
            <a:off x="3387995" y="3949922"/>
            <a:ext cx="1773793" cy="1185005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7776" kern="0" spc="-311">
                <a:solidFill>
                  <a:srgbClr val="d9e1ed"/>
                </a:solidFill>
                <a:latin typeface="NanumSquareEB"/>
                <a:ea typeface="NanumSquareEB"/>
                <a:cs typeface="NanumSquareEB"/>
              </a:rPr>
              <a:t>0</a:t>
            </a:r>
            <a:r>
              <a:rPr lang="en-US" altLang="ko-KR" sz="7776" kern="0" spc="-311">
                <a:solidFill>
                  <a:srgbClr val="d9e1ed"/>
                </a:solidFill>
                <a:latin typeface="NanumSquareEB"/>
                <a:ea typeface="NanumSquareEB"/>
                <a:cs typeface="NanumSquareEB"/>
              </a:rPr>
              <a:t>2</a:t>
            </a:r>
            <a:endParaRPr lang="en-US" sz="7776">
              <a:solidFill>
                <a:srgbClr val="d9e1ed"/>
              </a:solidFill>
              <a:latin typeface="나눔스퀘어"/>
              <a:ea typeface="나눔스퀘어"/>
            </a:endParaRPr>
          </a:p>
        </p:txBody>
      </p:sp>
      <p:sp>
        <p:nvSpPr>
          <p:cNvPr id="17" name="Text 1"/>
          <p:cNvSpPr/>
          <p:nvPr/>
        </p:nvSpPr>
        <p:spPr>
          <a:xfrm>
            <a:off x="5269516" y="4747593"/>
            <a:ext cx="10742200" cy="74609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4896" kern="0" spc="-294">
                <a:solidFill>
                  <a:srgbClr val="ffffff"/>
                </a:solidFill>
                <a:latin typeface="나눔스퀘어 Bold"/>
                <a:ea typeface="나눔스퀘어 Bold"/>
                <a:cs typeface="NanumSquareB"/>
              </a:rPr>
              <a:t>서비스 구조도</a:t>
            </a:r>
            <a:endParaRPr lang="en-US" sz="4896">
              <a:latin typeface="나눔스퀘어"/>
              <a:ea typeface="나눔스퀘어"/>
            </a:endParaRPr>
          </a:p>
        </p:txBody>
      </p:sp>
      <p:sp>
        <p:nvSpPr>
          <p:cNvPr id="18" name="Text 2"/>
          <p:cNvSpPr/>
          <p:nvPr/>
        </p:nvSpPr>
        <p:spPr>
          <a:xfrm>
            <a:off x="5269516" y="3906060"/>
            <a:ext cx="10742200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en-US" sz="3240">
                <a:solidFill>
                  <a:srgbClr val="d9e1ed"/>
                </a:solidFill>
                <a:latin typeface="나눔스퀘어 Bold"/>
                <a:ea typeface="나눔스퀘어 Bold"/>
              </a:rPr>
              <a:t>Service Architecture Diagram</a:t>
            </a:r>
            <a:endParaRPr lang="en-US" sz="3240">
              <a:solidFill>
                <a:srgbClr val="d9e1ed"/>
              </a:solidFill>
              <a:latin typeface="나눔스퀘어"/>
              <a:ea typeface="나눔스퀘어"/>
            </a:endParaRPr>
          </a:p>
        </p:txBody>
      </p:sp>
      <p:sp>
        <p:nvSpPr>
          <p:cNvPr id="19" name="Text 3"/>
          <p:cNvSpPr/>
          <p:nvPr/>
        </p:nvSpPr>
        <p:spPr>
          <a:xfrm>
            <a:off x="5269516" y="6222349"/>
            <a:ext cx="7462647" cy="307181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2016" kern="0" spc="-121">
                <a:solidFill>
                  <a:srgbClr val="ffffff"/>
                </a:solidFill>
                <a:latin typeface="나눔스퀘어"/>
                <a:ea typeface="나눔스퀘어"/>
                <a:cs typeface="NanumSquareR"/>
              </a:rPr>
              <a:t>공장 안전 관리 시스템 전체 서비스를 표현한 구조도</a:t>
            </a:r>
            <a:endParaRPr lang="ko-KR" altLang="en-US" sz="2016" kern="0" spc="-121">
              <a:solidFill>
                <a:srgbClr val="ffffff"/>
              </a:solidFill>
              <a:latin typeface="나눔스퀘어"/>
              <a:ea typeface="나눔스퀘어"/>
              <a:cs typeface="NanumSquar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</a:t>
            </a:r>
            <a:r>
              <a:rPr lang="en-US" altLang="ko-KR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2</a:t>
            </a:r>
            <a:endParaRPr lang="en-US" altLang="ko-KR" sz="5184" kern="0" spc="-207">
              <a:solidFill>
                <a:srgbClr val="05357d"/>
              </a:solidFill>
              <a:latin typeface="NanumSquareEB"/>
              <a:ea typeface="NanumSquareEB"/>
              <a:cs typeface="NanumSquareEB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나눔스퀘어 Bold"/>
                <a:ea typeface="나눔스퀘어 Bold"/>
                <a:cs typeface="NanumSquareB"/>
              </a:rPr>
              <a:t>공장 안전 관리 시스템 서비스 구조도</a:t>
            </a:r>
            <a:endParaRPr lang="ko-KR" altLang="en-US" sz="3240" kern="0" spc="-194">
              <a:solidFill>
                <a:srgbClr val="05357d"/>
              </a:solidFill>
              <a:latin typeface="나눔스퀘어 Bold"/>
              <a:ea typeface="나눔스퀘어 Bold"/>
              <a:cs typeface="NanumSquareB"/>
            </a:endParaRPr>
          </a:p>
        </p:txBody>
      </p:sp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2160">
                <a:solidFill>
                  <a:srgbClr val="05357d"/>
                </a:solidFill>
                <a:latin typeface="나눔스퀘어 Bold"/>
                <a:ea typeface="나눔스퀘어 Bold"/>
                <a:cs typeface="NanumSquareB"/>
              </a:rPr>
              <a:t>서비스 구조도</a:t>
            </a:r>
            <a:endParaRPr lang="en-US" sz="2160">
              <a:latin typeface="나눔스퀘어"/>
              <a:ea typeface="나눔스퀘어"/>
            </a:endParaRPr>
          </a:p>
        </p:txBody>
      </p:sp>
      <p:sp>
        <p:nvSpPr>
          <p:cNvPr id="2" name="Text 3"/>
          <p:cNvSpPr/>
          <p:nvPr/>
        </p:nvSpPr>
        <p:spPr>
          <a:xfrm>
            <a:off x="4053682" y="1889919"/>
            <a:ext cx="9448799" cy="56321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algn="ctr">
              <a:defRPr/>
            </a:pP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센서와 생성형 </a:t>
            </a:r>
            <a:r>
              <a:rPr lang="en-US" altLang="ko-KR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AI</a:t>
            </a: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를 활용한 사고 예방 및 대피 체계 구축</a:t>
            </a:r>
            <a:endParaRPr lang="ko-KR" altLang="en-US" sz="3168" b="1">
              <a:solidFill>
                <a:srgbClr val="04357d"/>
              </a:solidFill>
              <a:latin typeface="나눔스퀘어 ExtraBold"/>
              <a:ea typeface="나눔스퀘어 ExtraBold"/>
              <a:cs typeface="Pretendard-Bold"/>
            </a:endParaRPr>
          </a:p>
        </p:txBody>
      </p:sp>
      <p:sp>
        <p:nvSpPr>
          <p:cNvPr id="9" name=""/>
          <p:cNvSpPr/>
          <p:nvPr/>
        </p:nvSpPr>
        <p:spPr>
          <a:xfrm>
            <a:off x="1767682" y="3184406"/>
            <a:ext cx="14020800" cy="533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>
            <a:solidFill>
              <a:srgbClr val="04357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12" name=""/>
          <p:cNvGrpSpPr/>
          <p:nvPr/>
        </p:nvGrpSpPr>
        <p:grpSpPr>
          <a:xfrm rot="0">
            <a:off x="2727992" y="3794006"/>
            <a:ext cx="3200400" cy="609600"/>
            <a:chOff x="1386682" y="4023519"/>
            <a:chExt cx="3200400" cy="609600"/>
          </a:xfrm>
        </p:grpSpPr>
        <p:sp>
          <p:nvSpPr>
            <p:cNvPr id="10" name=""/>
            <p:cNvSpPr/>
            <p:nvPr/>
          </p:nvSpPr>
          <p:spPr>
            <a:xfrm>
              <a:off x="1386682" y="4023519"/>
              <a:ext cx="3200400" cy="609600"/>
            </a:xfrm>
            <a:prstGeom prst="roundRect">
              <a:avLst>
                <a:gd name="adj" fmla="val 12500"/>
              </a:avLst>
            </a:prstGeom>
            <a:solidFill>
              <a:srgbClr val="e6f2ff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b="1">
                <a:latin typeface="나눔스퀘어"/>
                <a:ea typeface="나눔스퀘어"/>
              </a:endParaRPr>
            </a:p>
          </p:txBody>
        </p:sp>
        <p:sp>
          <p:nvSpPr>
            <p:cNvPr id="11" name=""/>
            <p:cNvSpPr txBox="1"/>
            <p:nvPr/>
          </p:nvSpPr>
          <p:spPr>
            <a:xfrm>
              <a:off x="1605617" y="4144602"/>
              <a:ext cx="2762548" cy="36742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latin typeface="나눔스퀘어"/>
                  <a:ea typeface="나눔스퀘어"/>
                </a:rPr>
                <a:t>충돌 위험 예상 시 경고 기능</a:t>
              </a:r>
              <a:endParaRPr lang="ko-KR" altLang="en-US" b="1">
                <a:latin typeface="나눔스퀘어"/>
                <a:ea typeface="나눔스퀘어"/>
              </a:endParaRPr>
            </a:p>
          </p:txBody>
        </p:sp>
      </p:grpSp>
      <p:grpSp>
        <p:nvGrpSpPr>
          <p:cNvPr id="14" name=""/>
          <p:cNvGrpSpPr/>
          <p:nvPr/>
        </p:nvGrpSpPr>
        <p:grpSpPr>
          <a:xfrm rot="0">
            <a:off x="9425782" y="3794007"/>
            <a:ext cx="3543300" cy="609600"/>
            <a:chOff x="1386682" y="4023519"/>
            <a:chExt cx="3543300" cy="609600"/>
          </a:xfrm>
        </p:grpSpPr>
        <p:sp>
          <p:nvSpPr>
            <p:cNvPr id="15" name=""/>
            <p:cNvSpPr/>
            <p:nvPr/>
          </p:nvSpPr>
          <p:spPr>
            <a:xfrm>
              <a:off x="1386682" y="4023519"/>
              <a:ext cx="3543300" cy="609600"/>
            </a:xfrm>
            <a:prstGeom prst="roundRect">
              <a:avLst>
                <a:gd name="adj" fmla="val 12500"/>
              </a:avLst>
            </a:prstGeom>
            <a:solidFill>
              <a:srgbClr val="e6f2ff">
                <a:alpha val="100000"/>
              </a:srgbClr>
            </a:solidFill>
            <a:ln w="12700" cap="flat" cmpd="sng" algn="ctr">
              <a:solidFill>
                <a:srgbClr val="21375e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16" name=""/>
            <p:cNvSpPr txBox="1"/>
            <p:nvPr/>
          </p:nvSpPr>
          <p:spPr>
            <a:xfrm>
              <a:off x="1538933" y="4144605"/>
              <a:ext cx="3238797" cy="3674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화재 발생 시 대피 경로 안내 기능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17" name=""/>
          <p:cNvGrpSpPr/>
          <p:nvPr/>
        </p:nvGrpSpPr>
        <p:grpSpPr>
          <a:xfrm rot="0">
            <a:off x="2727992" y="5851405"/>
            <a:ext cx="3200400" cy="609600"/>
            <a:chOff x="1386681" y="4023519"/>
            <a:chExt cx="3200400" cy="609600"/>
          </a:xfrm>
        </p:grpSpPr>
        <p:sp>
          <p:nvSpPr>
            <p:cNvPr id="18" name=""/>
            <p:cNvSpPr/>
            <p:nvPr/>
          </p:nvSpPr>
          <p:spPr>
            <a:xfrm>
              <a:off x="1386682" y="4023519"/>
              <a:ext cx="3200400" cy="609600"/>
            </a:xfrm>
            <a:prstGeom prst="roundRect">
              <a:avLst>
                <a:gd name="adj" fmla="val 12500"/>
              </a:avLst>
            </a:prstGeom>
            <a:solidFill>
              <a:srgbClr val="e6f2ff">
                <a:alpha val="100000"/>
              </a:srgbClr>
            </a:solidFill>
            <a:ln w="12700" cap="flat" cmpd="sng" algn="ctr">
              <a:solidFill>
                <a:srgbClr val="21375e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19" name=""/>
            <p:cNvSpPr txBox="1"/>
            <p:nvPr/>
          </p:nvSpPr>
          <p:spPr>
            <a:xfrm>
              <a:off x="1386681" y="4148908"/>
              <a:ext cx="3200400" cy="36495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출입금지 구역 경고 및 교육 기능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</p:grpSp>
      <p:grpSp>
        <p:nvGrpSpPr>
          <p:cNvPr id="20" name=""/>
          <p:cNvGrpSpPr/>
          <p:nvPr/>
        </p:nvGrpSpPr>
        <p:grpSpPr>
          <a:xfrm rot="0">
            <a:off x="9425782" y="5851406"/>
            <a:ext cx="3543299" cy="609600"/>
            <a:chOff x="1386682" y="4023519"/>
            <a:chExt cx="3200400" cy="609600"/>
          </a:xfrm>
        </p:grpSpPr>
        <p:sp>
          <p:nvSpPr>
            <p:cNvPr id="21" name=""/>
            <p:cNvSpPr/>
            <p:nvPr/>
          </p:nvSpPr>
          <p:spPr>
            <a:xfrm>
              <a:off x="1386682" y="4023519"/>
              <a:ext cx="3200400" cy="609600"/>
            </a:xfrm>
            <a:prstGeom prst="roundRect">
              <a:avLst>
                <a:gd name="adj" fmla="val 12500"/>
              </a:avLst>
            </a:prstGeom>
            <a:solidFill>
              <a:srgbClr val="e6f2ff">
                <a:alpha val="100000"/>
              </a:srgbClr>
            </a:solidFill>
            <a:ln w="12700" cap="flat" cmpd="sng" algn="ctr">
              <a:solidFill>
                <a:srgbClr val="21375e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2" name=""/>
            <p:cNvSpPr txBox="1"/>
            <p:nvPr/>
          </p:nvSpPr>
          <p:spPr>
            <a:xfrm>
              <a:off x="1605615" y="4144603"/>
              <a:ext cx="2762547" cy="3674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AI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가상 시뮬레이션 기능</a:t>
              </a:r>
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</p:grpSp>
      <p:sp>
        <p:nvSpPr>
          <p:cNvPr id="24" name=""/>
          <p:cNvSpPr txBox="1"/>
          <p:nvPr/>
        </p:nvSpPr>
        <p:spPr>
          <a:xfrm>
            <a:off x="9425782" y="6689607"/>
            <a:ext cx="2867184" cy="642738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나눔스퀘어 Bold"/>
                <a:ea typeface="나눔스퀘어 Bold"/>
              </a:rPr>
              <a:t>화재 대피 시뮬레이션</a:t>
            </a:r>
            <a:endParaRPr lang="ko-KR" altLang="en-US">
              <a:latin typeface="나눔스퀘어 Bold"/>
              <a:ea typeface="나눔스퀘어 Bold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나눔스퀘어 Bold"/>
                <a:ea typeface="나눔스퀘어 Bold"/>
              </a:rPr>
              <a:t>충돌 시뮬레이션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9425782" y="4754205"/>
            <a:ext cx="3624501" cy="36742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나눔스퀘어 Bold"/>
                <a:ea typeface="나눔스퀘어 Bold"/>
              </a:rPr>
              <a:t>시뮬레이션 기반 최적 경로 생성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2727991" y="4647604"/>
            <a:ext cx="3078449" cy="903565"/>
          </a:xfrm>
          <a:prstGeom prst="rect">
            <a:avLst/>
          </a:prstGeom>
        </p:spPr>
        <p:txBody>
          <a:bodyPr wrap="non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나눔스퀘어 Bold"/>
                <a:ea typeface="나눔스퀘어 Bold"/>
              </a:rPr>
              <a:t>시뮬레이션 기반 충돌 감지</a:t>
            </a:r>
            <a:endParaRPr lang="ko-KR" altLang="en-US">
              <a:latin typeface="나눔스퀘어 Bold"/>
              <a:ea typeface="나눔스퀘어 Bold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나눔스퀘어 Bold"/>
                <a:ea typeface="나눔스퀘어 Bold"/>
              </a:rPr>
              <a:t>센서</a:t>
            </a:r>
            <a:r>
              <a:rPr lang="en-US" altLang="ko-KR">
                <a:latin typeface="나눔스퀘어 Bold"/>
                <a:ea typeface="나눔스퀘어 Bold"/>
              </a:rPr>
              <a:t>(</a:t>
            </a:r>
            <a:r>
              <a:rPr lang="ko-KR" altLang="en-US">
                <a:latin typeface="나눔스퀘어 Bold"/>
                <a:ea typeface="나눔스퀘어 Bold"/>
              </a:rPr>
              <a:t>가속도</a:t>
            </a:r>
            <a:r>
              <a:rPr lang="en-US" altLang="ko-KR">
                <a:latin typeface="나눔스퀘어 Bold"/>
                <a:ea typeface="나눔스퀘어 Bold"/>
              </a:rPr>
              <a:t>,</a:t>
            </a:r>
            <a:r>
              <a:rPr lang="ko-KR" altLang="en-US">
                <a:latin typeface="나눔스퀘어 Bold"/>
                <a:ea typeface="나눔스퀘어 Bold"/>
              </a:rPr>
              <a:t>위치</a:t>
            </a:r>
            <a:r>
              <a:rPr lang="en-US" altLang="ko-KR">
                <a:latin typeface="나눔스퀘어 Bold"/>
                <a:ea typeface="나눔스퀘어 Bold"/>
              </a:rPr>
              <a:t>)</a:t>
            </a:r>
            <a:r>
              <a:rPr lang="ko-KR" altLang="en-US">
                <a:latin typeface="나눔스퀘어 Bold"/>
                <a:ea typeface="나눔스퀘어 Bold"/>
              </a:rPr>
              <a:t> 기반 예측</a:t>
            </a:r>
            <a:endParaRPr lang="ko-KR" altLang="en-US">
              <a:latin typeface="나눔스퀘어 Bold"/>
              <a:ea typeface="나눔스퀘어 Bold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나눔스퀘어 Bold"/>
                <a:ea typeface="나눔스퀘어 Bold"/>
              </a:rPr>
              <a:t>충돌 예측 시 알림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2751914" y="6689605"/>
            <a:ext cx="3378376" cy="642740"/>
          </a:xfrm>
          <a:prstGeom prst="rect">
            <a:avLst/>
          </a:prstGeom>
        </p:spPr>
        <p:txBody>
          <a:bodyPr wrap="non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나눔스퀘어 Bold"/>
                <a:ea typeface="나눔스퀘어 Bold"/>
              </a:rPr>
              <a:t>출입금지구역 출입 감지 및 알림</a:t>
            </a:r>
            <a:endParaRPr lang="ko-KR" altLang="en-US">
              <a:latin typeface="나눔스퀘어 Bold"/>
              <a:ea typeface="나눔스퀘어 Bold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>
                <a:latin typeface="나눔스퀘어 Bold"/>
                <a:ea typeface="나눔스퀘어 Bold"/>
              </a:rPr>
              <a:t>맞춤형 안전 교육 콘텐츠 생성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0290" y="3747253"/>
            <a:ext cx="2013903" cy="2013903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28575" y="5851406"/>
            <a:ext cx="2250440" cy="1819691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357622" y="3771145"/>
            <a:ext cx="1966119" cy="1966119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357623" y="5989360"/>
            <a:ext cx="2042319" cy="2042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/>
          <p:cNvSpPr/>
          <p:nvPr/>
        </p:nvSpPr>
        <p:spPr>
          <a:xfrm>
            <a:off x="3387995" y="3949922"/>
            <a:ext cx="1773793" cy="1185005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7776" kern="0" spc="-311">
                <a:solidFill>
                  <a:srgbClr val="d9e1ed"/>
                </a:solidFill>
                <a:latin typeface="NanumSquareEB"/>
                <a:ea typeface="NanumSquareEB"/>
                <a:cs typeface="NanumSquareEB"/>
              </a:rPr>
              <a:t>0</a:t>
            </a:r>
            <a:r>
              <a:rPr lang="en-US" altLang="ko-KR" sz="7776" kern="0" spc="-311">
                <a:solidFill>
                  <a:srgbClr val="d9e1ed"/>
                </a:solidFill>
                <a:latin typeface="NanumSquareEB"/>
                <a:ea typeface="NanumSquareEB"/>
                <a:cs typeface="NanumSquareEB"/>
              </a:rPr>
              <a:t>3</a:t>
            </a:r>
            <a:endParaRPr lang="en-US" sz="7776">
              <a:solidFill>
                <a:srgbClr val="d9e1ed"/>
              </a:solidFill>
              <a:latin typeface="나눔스퀘어"/>
              <a:ea typeface="나눔스퀘어"/>
            </a:endParaRPr>
          </a:p>
        </p:txBody>
      </p:sp>
      <p:sp>
        <p:nvSpPr>
          <p:cNvPr id="17" name="Text 1"/>
          <p:cNvSpPr/>
          <p:nvPr/>
        </p:nvSpPr>
        <p:spPr>
          <a:xfrm>
            <a:off x="5269516" y="4747593"/>
            <a:ext cx="10742200" cy="74609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4896" kern="0" spc="-294">
                <a:solidFill>
                  <a:srgbClr val="ffffff"/>
                </a:solidFill>
                <a:latin typeface="나눔스퀘어 Bold"/>
                <a:ea typeface="나눔스퀘어 Bold"/>
              </a:rPr>
              <a:t>시스템 구조도</a:t>
            </a:r>
            <a:endParaRPr lang="en-US" sz="4896">
              <a:latin typeface="나눔스퀘어"/>
              <a:ea typeface="나눔스퀘어"/>
            </a:endParaRPr>
          </a:p>
        </p:txBody>
      </p:sp>
      <p:sp>
        <p:nvSpPr>
          <p:cNvPr id="18" name="Text 2"/>
          <p:cNvSpPr/>
          <p:nvPr/>
        </p:nvSpPr>
        <p:spPr>
          <a:xfrm>
            <a:off x="5269516" y="3906060"/>
            <a:ext cx="10742200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en-US" sz="3240">
                <a:solidFill>
                  <a:srgbClr val="d9e1ed"/>
                </a:solidFill>
                <a:latin typeface="나눔스퀘어 Bold"/>
                <a:ea typeface="나눔스퀘어 Bold"/>
              </a:rPr>
              <a:t>System Architecture Diagram</a:t>
            </a:r>
            <a:endParaRPr lang="en-US" sz="3240">
              <a:solidFill>
                <a:srgbClr val="d9e1ed"/>
              </a:solidFill>
              <a:latin typeface="나눔스퀘어"/>
              <a:ea typeface="나눔스퀘어"/>
            </a:endParaRPr>
          </a:p>
        </p:txBody>
      </p:sp>
      <p:sp>
        <p:nvSpPr>
          <p:cNvPr id="19" name="Text 3"/>
          <p:cNvSpPr/>
          <p:nvPr/>
        </p:nvSpPr>
        <p:spPr>
          <a:xfrm>
            <a:off x="5269516" y="6222349"/>
            <a:ext cx="7462647" cy="307181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ko-KR" altLang="en-US" sz="2016" kern="0" spc="-121">
                <a:solidFill>
                  <a:srgbClr val="ffffff"/>
                </a:solidFill>
                <a:latin typeface="나눔스퀘어"/>
                <a:ea typeface="나눔스퀘어"/>
                <a:cs typeface="NanumSquareR"/>
              </a:rPr>
              <a:t>공장 안전 관리 시스템의 전체 시스템 구조도</a:t>
            </a:r>
            <a:endParaRPr lang="ko-KR" altLang="en-US" sz="2016" kern="0" spc="-121">
              <a:solidFill>
                <a:srgbClr val="ffffff"/>
              </a:solidFill>
              <a:latin typeface="나눔스퀘어"/>
              <a:ea typeface="나눔스퀘어"/>
              <a:cs typeface="NanumSquare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0</a:t>
            </a:r>
            <a:r>
              <a:rPr lang="en-US" altLang="ko-KR" sz="5184" kern="0" spc="-207">
                <a:solidFill>
                  <a:srgbClr val="05357d"/>
                </a:solidFill>
                <a:latin typeface="NanumSquareEB"/>
                <a:ea typeface="NanumSquareEB"/>
                <a:cs typeface="NanumSquareEB"/>
              </a:rPr>
              <a:t>3</a:t>
            </a:r>
            <a:endParaRPr lang="en-US" altLang="ko-KR" sz="5184" kern="0" spc="-207">
              <a:solidFill>
                <a:srgbClr val="05357d"/>
              </a:solidFill>
              <a:latin typeface="NanumSquareEB"/>
              <a:ea typeface="NanumSquareEB"/>
              <a:cs typeface="NanumSquareEB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3240" kern="0" spc="-194">
                <a:solidFill>
                  <a:srgbClr val="05357d"/>
                </a:solidFill>
                <a:latin typeface="나눔스퀘어 Bold"/>
                <a:ea typeface="나눔스퀘어 Bold"/>
              </a:rPr>
              <a:t>공장 안전 관리 시스템 시스템 구조도</a:t>
            </a:r>
            <a:endParaRPr lang="ko-KR" altLang="en-US" sz="3240" kern="0" spc="-194">
              <a:solidFill>
                <a:srgbClr val="05357d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11098" y="847122"/>
            <a:ext cx="14708839" cy="914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2160">
                <a:solidFill>
                  <a:srgbClr val="05357d"/>
                </a:solidFill>
                <a:latin typeface="나눔스퀘어 Bold"/>
                <a:ea typeface="나눔스퀘어"/>
              </a:rPr>
              <a:t>시스템 구조도</a:t>
            </a:r>
            <a:endParaRPr lang="en-US" altLang="ko-KR" sz="2160">
              <a:latin typeface="나눔스퀘어"/>
              <a:ea typeface="나눔스퀘어"/>
            </a:endParaRPr>
          </a:p>
        </p:txBody>
      </p:sp>
      <p:sp>
        <p:nvSpPr>
          <p:cNvPr id="2" name="Text 3"/>
          <p:cNvSpPr/>
          <p:nvPr/>
        </p:nvSpPr>
        <p:spPr>
          <a:xfrm>
            <a:off x="6498241" y="1904095"/>
            <a:ext cx="4514136" cy="56321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ctr">
              <a:buNone/>
              <a:defRPr/>
            </a:pPr>
            <a:r>
              <a:rPr lang="ko-KR" altLang="en-US" sz="3168" b="1">
                <a:solidFill>
                  <a:srgbClr val="04357d"/>
                </a:solidFill>
                <a:latin typeface="나눔스퀘어 ExtraBold"/>
                <a:ea typeface="나눔스퀘어 ExtraBold"/>
                <a:cs typeface="Pretendard-Bold"/>
              </a:rPr>
              <a:t>시스템 구성</a:t>
            </a:r>
            <a:endParaRPr lang="ko-KR" altLang="en-US" sz="3168" b="1">
              <a:solidFill>
                <a:srgbClr val="04357d"/>
              </a:solidFill>
              <a:latin typeface="나눔스퀘어 ExtraBold"/>
              <a:ea typeface="나눔스퀘어 ExtraBold"/>
              <a:cs typeface="Pretendard-Bold"/>
            </a:endParaRPr>
          </a:p>
        </p:txBody>
      </p:sp>
      <p:graphicFrame>
        <p:nvGraphicFramePr>
          <p:cNvPr id="11" name=""/>
          <p:cNvGraphicFramePr>
            <a:graphicFrameLocks noGrp="1"/>
          </p:cNvGraphicFramePr>
          <p:nvPr/>
        </p:nvGraphicFramePr>
        <p:xfrm>
          <a:off x="7956296" y="4360592"/>
          <a:ext cx="2737040" cy="476832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737040"/>
              </a:tblGrid>
              <a:tr h="7538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클라우드</a:t>
                      </a:r>
                      <a:endParaRPr lang="ko-KR" altLang="en-US"/>
                    </a:p>
                  </a:txBody>
                  <a:tcPr marL="91440" marR="91440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401445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"/>
          <p:cNvGraphicFramePr>
            <a:graphicFrameLocks noGrp="1"/>
          </p:cNvGraphicFramePr>
          <p:nvPr/>
        </p:nvGraphicFramePr>
        <p:xfrm>
          <a:off x="8042752" y="5818494"/>
          <a:ext cx="2564130" cy="185252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564130"/>
              </a:tblGrid>
              <a:tr h="5931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클라우드 모니터링 서버</a:t>
                      </a:r>
                      <a:endParaRPr lang="ko-KR" altLang="en-US" b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</a:tr>
              <a:tr h="5931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데이터 분석 서버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</a:tr>
              <a:tr h="66618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센서 및 시스템 관제 서버</a:t>
                      </a:r>
                      <a:endParaRPr lang="ko-KR" altLang="en-US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0cd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13437809" y="6981397"/>
          <a:ext cx="3581399" cy="25146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581399"/>
              </a:tblGrid>
              <a:tr h="68579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생성형 </a:t>
                      </a:r>
                      <a:r>
                        <a:rPr lang="en-US" altLang="ko-KR"/>
                        <a:t>AI</a:t>
                      </a:r>
                      <a:endParaRPr lang="en-US" altLang="ko-KR"/>
                    </a:p>
                  </a:txBody>
                  <a:tcPr marL="91440" marR="91440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18288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734036" y="7925256"/>
            <a:ext cx="1342072" cy="124707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28508" y="8079981"/>
            <a:ext cx="1699454" cy="937629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10835482" y="6661580"/>
            <a:ext cx="2497455" cy="64219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시뮬레이션 상황 생성</a:t>
            </a:r>
            <a:endParaRPr lang="ko-KR" altLang="en-US"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맞춤형 교육 콘텐츠 생성 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graphicFrame>
        <p:nvGraphicFramePr>
          <p:cNvPr id="21" name=""/>
          <p:cNvGraphicFramePr>
            <a:graphicFrameLocks noGrp="1"/>
          </p:cNvGraphicFramePr>
          <p:nvPr/>
        </p:nvGraphicFramePr>
        <p:xfrm>
          <a:off x="457199" y="3490118"/>
          <a:ext cx="5501482" cy="5638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501482"/>
              </a:tblGrid>
              <a:tr h="68580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스마트 팩토리</a:t>
                      </a:r>
                      <a:endParaRPr lang="ko-KR" altLang="en-US"/>
                    </a:p>
                  </a:txBody>
                  <a:tcPr marL="91440" marR="91440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495299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2253" y="4698579"/>
            <a:ext cx="2013903" cy="2013903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809474" y="4331763"/>
            <a:ext cx="1548916" cy="36681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 Bold"/>
                <a:ea typeface="나눔스퀘어 Bold"/>
              </a:rPr>
              <a:t>충돌 위험 감지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44082" y="4698579"/>
            <a:ext cx="2227751" cy="2227751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3976854" y="4338855"/>
            <a:ext cx="1077111" cy="36459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 Bold"/>
                <a:ea typeface="나눔스퀘어 Bold"/>
              </a:rPr>
              <a:t>화재 감지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93280" y="7487627"/>
            <a:ext cx="1529983" cy="1529983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3489823" y="6995319"/>
            <a:ext cx="2021342" cy="36560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 Bold"/>
                <a:ea typeface="나눔스퀘어 Bold"/>
              </a:rPr>
              <a:t>화재 대피 경로 안내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77462" y="7464409"/>
            <a:ext cx="1580928" cy="1580928"/>
          </a:xfrm>
          <a:prstGeom prst="rect">
            <a:avLst/>
          </a:prstGeom>
        </p:spPr>
      </p:pic>
      <p:sp>
        <p:nvSpPr>
          <p:cNvPr id="29" name=""/>
          <p:cNvSpPr txBox="1"/>
          <p:nvPr/>
        </p:nvSpPr>
        <p:spPr>
          <a:xfrm>
            <a:off x="777462" y="6995319"/>
            <a:ext cx="1761903" cy="36560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 Bold"/>
                <a:ea typeface="나눔스퀘어 Bold"/>
              </a:rPr>
              <a:t>작업자 안전 교육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sp>
        <p:nvSpPr>
          <p:cNvPr id="31" name=""/>
          <p:cNvSpPr/>
          <p:nvPr/>
        </p:nvSpPr>
        <p:spPr>
          <a:xfrm>
            <a:off x="6263482" y="5090319"/>
            <a:ext cx="1447800" cy="61521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10941210" y="8855680"/>
            <a:ext cx="2332672" cy="42563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/>
          <p:nvPr/>
        </p:nvSpPr>
        <p:spPr>
          <a:xfrm flipH="1">
            <a:off x="10835483" y="7487628"/>
            <a:ext cx="2497455" cy="43762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11012377" y="8254874"/>
            <a:ext cx="2023538" cy="36334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 Bold"/>
                <a:ea typeface="나눔스퀘어 Bold"/>
              </a:rPr>
              <a:t>분석 및 공장 데이터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6001465" y="4449501"/>
            <a:ext cx="1971833" cy="640818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실시간 데이터</a:t>
            </a:r>
            <a:endParaRPr lang="ko-KR" altLang="en-US"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>
                <a:latin typeface="나눔스퀘어 Bold"/>
                <a:ea typeface="나눔스퀘어 Bold"/>
              </a:rPr>
              <a:t>충돌감지</a:t>
            </a:r>
            <a:r>
              <a:rPr lang="en-US" altLang="ko-KR">
                <a:latin typeface="나눔스퀘어 Bold"/>
                <a:ea typeface="나눔스퀘어 Bold"/>
              </a:rPr>
              <a:t>,</a:t>
            </a:r>
            <a:r>
              <a:rPr lang="ko-KR" altLang="en-US">
                <a:latin typeface="나눔스퀘어 Bold"/>
                <a:ea typeface="나눔스퀘어 Bold"/>
              </a:rPr>
              <a:t> 화재감지</a:t>
            </a:r>
            <a:endParaRPr lang="ko-KR" altLang="en-US">
              <a:latin typeface="나눔스퀘어 Bold"/>
              <a:ea typeface="나눔스퀘어 Bold"/>
            </a:endParaRPr>
          </a:p>
        </p:txBody>
      </p:sp>
      <p:sp>
        <p:nvSpPr>
          <p:cNvPr id="36" name=""/>
          <p:cNvSpPr/>
          <p:nvPr/>
        </p:nvSpPr>
        <p:spPr>
          <a:xfrm flipH="1">
            <a:off x="6263482" y="7178120"/>
            <a:ext cx="1495583" cy="52832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6640958" y="6619373"/>
            <a:ext cx="1070482" cy="146060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나눔스퀘어 Bold"/>
                <a:ea typeface="나눔스퀘어 Bold"/>
              </a:rPr>
              <a:t>위험 알림</a:t>
            </a:r>
            <a:endParaRPr lang="ko-KR" altLang="en-US"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>
                <a:latin typeface="나눔스퀘어 Bold"/>
                <a:ea typeface="나눔스퀘어 Bold"/>
              </a:rPr>
              <a:t>대피 경로</a:t>
            </a:r>
            <a:endParaRPr lang="ko-KR" altLang="en-US">
              <a:latin typeface="나눔스퀘어 Bold"/>
              <a:ea typeface="나눔스퀘어 Bold"/>
            </a:endParaRPr>
          </a:p>
          <a:p>
            <a:pPr>
              <a:defRPr/>
            </a:pPr>
            <a:endParaRPr lang="ko-KR" altLang="en-US">
              <a:latin typeface="나눔스퀘어 Bold"/>
              <a:ea typeface="나눔스퀘어 Bold"/>
            </a:endParaRPr>
          </a:p>
          <a:p>
            <a:pPr>
              <a:defRPr/>
            </a:pPr>
            <a:endParaRPr lang="ko-KR" altLang="en-US"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>
                <a:latin typeface="나눔스퀘어 Bold"/>
                <a:ea typeface="나눔스퀘어 Bold"/>
              </a:rPr>
              <a:t>교육자료</a:t>
            </a:r>
            <a:endParaRPr lang="ko-KR" altLang="en-US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/>
          <p:cNvSpPr/>
          <p:nvPr/>
        </p:nvSpPr>
        <p:spPr>
          <a:xfrm>
            <a:off x="3387995" y="3949922"/>
            <a:ext cx="1773793" cy="1185005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7776" kern="0" spc="-311">
                <a:solidFill>
                  <a:srgbClr val="d9e1ed"/>
                </a:solidFill>
                <a:latin typeface="NanumSquareEB"/>
                <a:ea typeface="NanumSquareEB"/>
                <a:cs typeface="NanumSquareEB"/>
              </a:rPr>
              <a:t>04</a:t>
            </a:r>
            <a:endParaRPr lang="en-US" sz="7776">
              <a:solidFill>
                <a:srgbClr val="d9e1ed"/>
              </a:solidFill>
              <a:latin typeface="나눔스퀘어"/>
              <a:ea typeface="나눔스퀘어"/>
            </a:endParaRPr>
          </a:p>
        </p:txBody>
      </p:sp>
      <p:sp>
        <p:nvSpPr>
          <p:cNvPr id="17" name="Text 1"/>
          <p:cNvSpPr/>
          <p:nvPr/>
        </p:nvSpPr>
        <p:spPr>
          <a:xfrm>
            <a:off x="5269516" y="4747593"/>
            <a:ext cx="10742200" cy="746093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ko-KR" altLang="en-US" sz="4896" kern="0" spc="-294">
                <a:solidFill>
                  <a:srgbClr val="ffffff"/>
                </a:solidFill>
                <a:latin typeface="NanumSquareB"/>
                <a:ea typeface="NanumSquareB"/>
              </a:rPr>
              <a:t>핵심 요구사항 상세 방안</a:t>
            </a:r>
            <a:endParaRPr lang="en-US" sz="4896">
              <a:latin typeface="나눔스퀘어"/>
              <a:ea typeface="나눔스퀘어"/>
            </a:endParaRPr>
          </a:p>
        </p:txBody>
      </p:sp>
      <p:sp>
        <p:nvSpPr>
          <p:cNvPr id="18" name="Text 2"/>
          <p:cNvSpPr/>
          <p:nvPr/>
        </p:nvSpPr>
        <p:spPr>
          <a:xfrm>
            <a:off x="5269516" y="3906060"/>
            <a:ext cx="10742200" cy="493776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lvl="0">
              <a:defRPr/>
            </a:pPr>
            <a:r>
              <a:rPr lang="en-US" sz="3240">
                <a:solidFill>
                  <a:srgbClr val="d9e1ed"/>
                </a:solidFill>
                <a:latin typeface="NanumSquareB"/>
                <a:ea typeface="NanumSquareB"/>
              </a:rPr>
              <a:t>Detailed Plan for Core Requirements</a:t>
            </a:r>
            <a:endParaRPr lang="en-US" sz="3240">
              <a:solidFill>
                <a:srgbClr val="d9e1ed"/>
              </a:solidFill>
              <a:latin typeface="나눔스퀘어"/>
              <a:ea typeface="나눔스퀘어"/>
            </a:endParaRPr>
          </a:p>
        </p:txBody>
      </p:sp>
      <p:sp>
        <p:nvSpPr>
          <p:cNvPr id="19" name="Text 3"/>
          <p:cNvSpPr/>
          <p:nvPr/>
        </p:nvSpPr>
        <p:spPr>
          <a:xfrm>
            <a:off x="5269516" y="6222349"/>
            <a:ext cx="7462647" cy="307181"/>
          </a:xfrm>
          <a:prstGeom prst="rect">
            <a:avLst/>
          </a:prstGeom>
          <a:noFill/>
        </p:spPr>
        <p:txBody>
          <a:bodyPr wrap="square" lIns="0" tIns="0" rIns="0" bIns="0" anchor="ctr"/>
          <a:lstStyle/>
          <a:p>
            <a:pPr marL="0" indent="0" algn="l">
              <a:buNone/>
              <a:defRPr/>
            </a:pPr>
            <a:r>
              <a:rPr lang="en-US" sz="2016" kern="0" spc="-121">
                <a:solidFill>
                  <a:srgbClr val="ffffff"/>
                </a:solidFill>
                <a:latin typeface="나눔스퀘어"/>
                <a:ea typeface="나눔스퀘어"/>
                <a:cs typeface="NanumSquareR"/>
              </a:rPr>
              <a:t>여기를 더블 클릭하여 간략한 내용을 적어주십시요</a:t>
            </a:r>
            <a:endParaRPr lang="en-US" sz="2016"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mangoboard.net</ep:Company>
  <ep:Words>801</ep:Words>
  <ep:PresentationFormat>사용자 지정</ep:PresentationFormat>
  <ep:Paragraphs>224</ep:Paragraphs>
  <ep:Slides>20</ep:Slides>
  <ep:Notes>20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2025-06-17T01:12:06.000</dcterms:created>
  <dc:creator>mangoboard.net_49104367</dc:creator>
  <cp:lastModifiedBy>User</cp:lastModifiedBy>
  <dcterms:modified xsi:type="dcterms:W3CDTF">2025-06-25T08:33:36.866</dcterms:modified>
  <cp:revision>30</cp:revision>
  <dc:subject>Presentation</dc:subject>
  <dc:title>서비스기획제안서-배부용</dc:title>
  <cp:version/>
</cp:coreProperties>
</file>